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3">
  <p:sldMasterIdLst>
    <p:sldMasterId id="2147484120" r:id="rId1"/>
  </p:sldMasterIdLst>
  <p:sldIdLst>
    <p:sldId id="282" r:id="rId2"/>
    <p:sldId id="257" r:id="rId3"/>
    <p:sldId id="258" r:id="rId4"/>
    <p:sldId id="259" r:id="rId5"/>
    <p:sldId id="292" r:id="rId6"/>
    <p:sldId id="261" r:id="rId7"/>
    <p:sldId id="260" r:id="rId8"/>
    <p:sldId id="277" r:id="rId9"/>
    <p:sldId id="264" r:id="rId10"/>
    <p:sldId id="262" r:id="rId11"/>
    <p:sldId id="265" r:id="rId12"/>
    <p:sldId id="266" r:id="rId13"/>
    <p:sldId id="278" r:id="rId14"/>
    <p:sldId id="280" r:id="rId15"/>
    <p:sldId id="268" r:id="rId16"/>
    <p:sldId id="269" r:id="rId17"/>
    <p:sldId id="290" r:id="rId18"/>
    <p:sldId id="270" r:id="rId19"/>
    <p:sldId id="271" r:id="rId20"/>
    <p:sldId id="272" r:id="rId21"/>
    <p:sldId id="285" r:id="rId22"/>
    <p:sldId id="283" r:id="rId23"/>
    <p:sldId id="284" r:id="rId24"/>
    <p:sldId id="286" r:id="rId25"/>
    <p:sldId id="287" r:id="rId26"/>
    <p:sldId id="288" r:id="rId27"/>
    <p:sldId id="289" r:id="rId28"/>
    <p:sldId id="273" r:id="rId29"/>
    <p:sldId id="274" r:id="rId30"/>
    <p:sldId id="29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1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6D066D-BE8C-40C9-A9EC-FED541A92ACD}" type="doc">
      <dgm:prSet loTypeId="urn:microsoft.com/office/officeart/2005/8/layout/vList3" loCatId="list" qsTypeId="urn:microsoft.com/office/officeart/2005/8/quickstyle/simple1" qsCatId="simple" csTypeId="urn:microsoft.com/office/officeart/2005/8/colors/accent1_2" csCatId="accent1" phldr="1"/>
      <dgm:spPr/>
    </dgm:pt>
    <dgm:pt modelId="{A2E4774A-D973-4C02-855D-A8F4FCF4BD82}">
      <dgm:prSet phldrT="[Text]" custT="1"/>
      <dgm:spPr/>
      <dgm:t>
        <a:bodyPr/>
        <a:lstStyle/>
        <a:p>
          <a:r>
            <a:rPr lang="en-US" sz="3600" b="1" dirty="0">
              <a:latin typeface="Adobe Arabic" pitchFamily="18" charset="-78"/>
              <a:cs typeface="Adobe Arabic" pitchFamily="18" charset="-78"/>
            </a:rPr>
            <a:t>Object Oriented</a:t>
          </a:r>
        </a:p>
      </dgm:t>
    </dgm:pt>
    <dgm:pt modelId="{AB81D78F-711D-4270-BDD3-0532DE4B19C2}" type="parTrans" cxnId="{225F2083-BE1F-446D-BE19-48A0E33D9DA8}">
      <dgm:prSet/>
      <dgm:spPr/>
      <dgm:t>
        <a:bodyPr/>
        <a:lstStyle/>
        <a:p>
          <a:endParaRPr lang="en-US"/>
        </a:p>
      </dgm:t>
    </dgm:pt>
    <dgm:pt modelId="{7D233482-1394-4997-8583-AB6A709DC7B4}" type="sibTrans" cxnId="{225F2083-BE1F-446D-BE19-48A0E33D9DA8}">
      <dgm:prSet/>
      <dgm:spPr/>
      <dgm:t>
        <a:bodyPr/>
        <a:lstStyle/>
        <a:p>
          <a:endParaRPr lang="en-US"/>
        </a:p>
      </dgm:t>
    </dgm:pt>
    <dgm:pt modelId="{BB3111AA-9B85-43F7-8921-AFE01AE5D376}">
      <dgm:prSet phldrT="[Text]" custT="1"/>
      <dgm:spPr/>
      <dgm:t>
        <a:bodyPr/>
        <a:lstStyle/>
        <a:p>
          <a:r>
            <a:rPr lang="en-US" sz="3600" b="1" dirty="0">
              <a:latin typeface="Adobe Arabic" pitchFamily="18" charset="-78"/>
              <a:cs typeface="Adobe Arabic" pitchFamily="18" charset="-78"/>
            </a:rPr>
            <a:t>Platform Independent</a:t>
          </a:r>
        </a:p>
      </dgm:t>
    </dgm:pt>
    <dgm:pt modelId="{5A54D83D-BE8A-4CFE-9285-9C7E73DB0A70}" type="parTrans" cxnId="{E4DD4CDB-7ACD-40A2-8EA3-56DAC0B3EB55}">
      <dgm:prSet/>
      <dgm:spPr/>
      <dgm:t>
        <a:bodyPr/>
        <a:lstStyle/>
        <a:p>
          <a:endParaRPr lang="en-US"/>
        </a:p>
      </dgm:t>
    </dgm:pt>
    <dgm:pt modelId="{320CE67D-FE2B-46B2-BCC3-BCAF33005686}" type="sibTrans" cxnId="{E4DD4CDB-7ACD-40A2-8EA3-56DAC0B3EB55}">
      <dgm:prSet/>
      <dgm:spPr/>
      <dgm:t>
        <a:bodyPr/>
        <a:lstStyle/>
        <a:p>
          <a:endParaRPr lang="en-US"/>
        </a:p>
      </dgm:t>
    </dgm:pt>
    <dgm:pt modelId="{13EB2E40-8796-45B7-BD3A-CA36B5866042}">
      <dgm:prSet phldrT="[Text]" custT="1"/>
      <dgm:spPr/>
      <dgm:t>
        <a:bodyPr/>
        <a:lstStyle/>
        <a:p>
          <a:r>
            <a:rPr lang="en-US" sz="3600" b="1" dirty="0">
              <a:latin typeface="Adobe Arabic" pitchFamily="18" charset="-78"/>
              <a:cs typeface="Adobe Arabic" pitchFamily="18" charset="-78"/>
            </a:rPr>
            <a:t>Simple &amp; Secure</a:t>
          </a:r>
        </a:p>
      </dgm:t>
    </dgm:pt>
    <dgm:pt modelId="{245C100A-ED55-4FB0-B1EF-20D88674F999}" type="parTrans" cxnId="{E7CD6599-BE62-4EFB-9528-EBB9E0B77E43}">
      <dgm:prSet/>
      <dgm:spPr/>
      <dgm:t>
        <a:bodyPr/>
        <a:lstStyle/>
        <a:p>
          <a:endParaRPr lang="en-US"/>
        </a:p>
      </dgm:t>
    </dgm:pt>
    <dgm:pt modelId="{AA6B2699-C075-4F8A-BBA3-6CDA284FCDB8}" type="sibTrans" cxnId="{E7CD6599-BE62-4EFB-9528-EBB9E0B77E43}">
      <dgm:prSet/>
      <dgm:spPr/>
      <dgm:t>
        <a:bodyPr/>
        <a:lstStyle/>
        <a:p>
          <a:endParaRPr lang="en-US"/>
        </a:p>
      </dgm:t>
    </dgm:pt>
    <dgm:pt modelId="{4CA334A7-A6AE-479F-BF2D-B4185E54D10D}">
      <dgm:prSet custT="1"/>
      <dgm:spPr/>
      <dgm:t>
        <a:bodyPr/>
        <a:lstStyle/>
        <a:p>
          <a:r>
            <a:rPr lang="en-US" sz="3600" b="1" dirty="0">
              <a:latin typeface="Adobe Arabic" pitchFamily="18" charset="-78"/>
              <a:cs typeface="Adobe Arabic" pitchFamily="18" charset="-78"/>
            </a:rPr>
            <a:t>Portable &amp; Robust</a:t>
          </a:r>
        </a:p>
      </dgm:t>
    </dgm:pt>
    <dgm:pt modelId="{C99D1999-2711-4475-ACD1-058E13D2309C}" type="parTrans" cxnId="{9AF0B20F-367F-4ADF-B003-A921BDCE5503}">
      <dgm:prSet/>
      <dgm:spPr/>
      <dgm:t>
        <a:bodyPr/>
        <a:lstStyle/>
        <a:p>
          <a:endParaRPr lang="en-US"/>
        </a:p>
      </dgm:t>
    </dgm:pt>
    <dgm:pt modelId="{15856544-EF8B-4956-8676-BDAFB794B331}" type="sibTrans" cxnId="{9AF0B20F-367F-4ADF-B003-A921BDCE5503}">
      <dgm:prSet/>
      <dgm:spPr/>
      <dgm:t>
        <a:bodyPr/>
        <a:lstStyle/>
        <a:p>
          <a:endParaRPr lang="en-US"/>
        </a:p>
      </dgm:t>
    </dgm:pt>
    <dgm:pt modelId="{5839BE45-0842-414A-A1D1-FB5F3402E66C}">
      <dgm:prSet custT="1"/>
      <dgm:spPr/>
      <dgm:t>
        <a:bodyPr/>
        <a:lstStyle/>
        <a:p>
          <a:r>
            <a:rPr lang="en-US" sz="3600" b="1" dirty="0">
              <a:latin typeface="Adobe Arabic" pitchFamily="18" charset="-78"/>
              <a:cs typeface="Adobe Arabic" pitchFamily="18" charset="-78"/>
            </a:rPr>
            <a:t>Multi-Threaded</a:t>
          </a:r>
        </a:p>
      </dgm:t>
    </dgm:pt>
    <dgm:pt modelId="{5056C35A-B509-4F15-8C78-0CCD5A045F94}" type="parTrans" cxnId="{AE52C039-292B-4F27-B88E-D0FA71857111}">
      <dgm:prSet/>
      <dgm:spPr/>
      <dgm:t>
        <a:bodyPr/>
        <a:lstStyle/>
        <a:p>
          <a:endParaRPr lang="en-US"/>
        </a:p>
      </dgm:t>
    </dgm:pt>
    <dgm:pt modelId="{AE4F50B9-FBA8-42C0-8B2C-8808EEC59B0A}" type="sibTrans" cxnId="{AE52C039-292B-4F27-B88E-D0FA71857111}">
      <dgm:prSet/>
      <dgm:spPr/>
      <dgm:t>
        <a:bodyPr/>
        <a:lstStyle/>
        <a:p>
          <a:endParaRPr lang="en-US"/>
        </a:p>
      </dgm:t>
    </dgm:pt>
    <dgm:pt modelId="{4401D3D2-A5A3-457C-B0D3-6A38C09FD9E5}">
      <dgm:prSet custT="1"/>
      <dgm:spPr/>
      <dgm:t>
        <a:bodyPr/>
        <a:lstStyle/>
        <a:p>
          <a:r>
            <a:rPr lang="en-US" sz="3600" b="1" dirty="0">
              <a:latin typeface="Adobe Arabic" pitchFamily="18" charset="-78"/>
              <a:cs typeface="Adobe Arabic" pitchFamily="18" charset="-78"/>
            </a:rPr>
            <a:t>Distributed</a:t>
          </a:r>
        </a:p>
      </dgm:t>
    </dgm:pt>
    <dgm:pt modelId="{B8216CE2-EBEE-4F76-A500-E28F3E20D4BE}" type="parTrans" cxnId="{7277C516-329B-4EFD-987C-6CF4CF55BE34}">
      <dgm:prSet/>
      <dgm:spPr/>
      <dgm:t>
        <a:bodyPr/>
        <a:lstStyle/>
        <a:p>
          <a:endParaRPr lang="en-US"/>
        </a:p>
      </dgm:t>
    </dgm:pt>
    <dgm:pt modelId="{6F316C10-E65A-49AE-A0CD-6B093117FD9D}" type="sibTrans" cxnId="{7277C516-329B-4EFD-987C-6CF4CF55BE34}">
      <dgm:prSet/>
      <dgm:spPr/>
      <dgm:t>
        <a:bodyPr/>
        <a:lstStyle/>
        <a:p>
          <a:endParaRPr lang="en-US"/>
        </a:p>
      </dgm:t>
    </dgm:pt>
    <dgm:pt modelId="{00F6B575-246A-4160-A3F6-1FDF57BEDA66}" type="pres">
      <dgm:prSet presAssocID="{BB6D066D-BE8C-40C9-A9EC-FED541A92ACD}" presName="linearFlow" presStyleCnt="0">
        <dgm:presLayoutVars>
          <dgm:dir/>
          <dgm:resizeHandles val="exact"/>
        </dgm:presLayoutVars>
      </dgm:prSet>
      <dgm:spPr/>
    </dgm:pt>
    <dgm:pt modelId="{875A95AF-D3C3-42A2-81BA-ED9EEF054E3F}" type="pres">
      <dgm:prSet presAssocID="{A2E4774A-D973-4C02-855D-A8F4FCF4BD82}" presName="composite" presStyleCnt="0"/>
      <dgm:spPr/>
    </dgm:pt>
    <dgm:pt modelId="{BCBA5B9D-7B32-413E-BC6E-76C287DB0B63}" type="pres">
      <dgm:prSet presAssocID="{A2E4774A-D973-4C02-855D-A8F4FCF4BD82}" presName="imgShp" presStyleLbl="fgImgPlace1" presStyleIdx="0" presStyleCnt="6" custScaleX="129928" custScaleY="129928" custLinFactNeighborX="8542" custLinFactNeighborY="-488"/>
      <dgm:spPr>
        <a:blipFill rotWithShape="0">
          <a:blip xmlns:r="http://schemas.openxmlformats.org/officeDocument/2006/relationships" r:embed="rId1"/>
          <a:stretch>
            <a:fillRect/>
          </a:stretch>
        </a:blipFill>
      </dgm:spPr>
    </dgm:pt>
    <dgm:pt modelId="{90B06ECC-650A-43D5-9994-3738BECF31F9}" type="pres">
      <dgm:prSet presAssocID="{A2E4774A-D973-4C02-855D-A8F4FCF4BD82}" presName="txShp" presStyleLbl="node1" presStyleIdx="0" presStyleCnt="6" custLinFactNeighborX="241" custLinFactNeighborY="16045">
        <dgm:presLayoutVars>
          <dgm:bulletEnabled val="1"/>
        </dgm:presLayoutVars>
      </dgm:prSet>
      <dgm:spPr/>
    </dgm:pt>
    <dgm:pt modelId="{81A08E7D-C96F-40EC-B580-C3F4AC66C145}" type="pres">
      <dgm:prSet presAssocID="{7D233482-1394-4997-8583-AB6A709DC7B4}" presName="spacing" presStyleCnt="0"/>
      <dgm:spPr/>
    </dgm:pt>
    <dgm:pt modelId="{4ED3CCC2-B97B-47B3-825C-1CD38CF4AC61}" type="pres">
      <dgm:prSet presAssocID="{BB3111AA-9B85-43F7-8921-AFE01AE5D376}" presName="composite" presStyleCnt="0"/>
      <dgm:spPr/>
    </dgm:pt>
    <dgm:pt modelId="{B83A3A69-8D9A-40BA-A68D-76267A9DD995}" type="pres">
      <dgm:prSet presAssocID="{BB3111AA-9B85-43F7-8921-AFE01AE5D376}" presName="imgShp" presStyleLbl="fgImgPlace1" presStyleIdx="1" presStyleCnt="6" custScaleX="127172" custScaleY="113957"/>
      <dgm:spPr>
        <a:blipFill rotWithShape="0">
          <a:blip xmlns:r="http://schemas.openxmlformats.org/officeDocument/2006/relationships" r:embed="rId2"/>
          <a:stretch>
            <a:fillRect/>
          </a:stretch>
        </a:blipFill>
      </dgm:spPr>
    </dgm:pt>
    <dgm:pt modelId="{B8C67C29-18AF-468E-AB34-DA2D357A55A5}" type="pres">
      <dgm:prSet presAssocID="{BB3111AA-9B85-43F7-8921-AFE01AE5D376}" presName="txShp" presStyleLbl="node1" presStyleIdx="1" presStyleCnt="6" custLinFactNeighborX="334" custLinFactNeighborY="1571">
        <dgm:presLayoutVars>
          <dgm:bulletEnabled val="1"/>
        </dgm:presLayoutVars>
      </dgm:prSet>
      <dgm:spPr/>
    </dgm:pt>
    <dgm:pt modelId="{A648500E-0F73-4294-B2B5-441C045BC1CE}" type="pres">
      <dgm:prSet presAssocID="{320CE67D-FE2B-46B2-BCC3-BCAF33005686}" presName="spacing" presStyleCnt="0"/>
      <dgm:spPr/>
    </dgm:pt>
    <dgm:pt modelId="{4647BAD3-FA77-4D09-9639-58036B93099B}" type="pres">
      <dgm:prSet presAssocID="{13EB2E40-8796-45B7-BD3A-CA36B5866042}" presName="composite" presStyleCnt="0"/>
      <dgm:spPr/>
    </dgm:pt>
    <dgm:pt modelId="{B8F336C3-B103-452D-B6AB-082B0A111091}" type="pres">
      <dgm:prSet presAssocID="{13EB2E40-8796-45B7-BD3A-CA36B5866042}" presName="imgShp" presStyleLbl="fgImgPlace1" presStyleIdx="2" presStyleCnt="6" custScaleX="131450" custScaleY="129618"/>
      <dgm:spPr>
        <a:blipFill rotWithShape="0">
          <a:blip xmlns:r="http://schemas.openxmlformats.org/officeDocument/2006/relationships" r:embed="rId2"/>
          <a:stretch>
            <a:fillRect/>
          </a:stretch>
        </a:blipFill>
      </dgm:spPr>
    </dgm:pt>
    <dgm:pt modelId="{4B04A06E-18D8-4BCF-ACE1-97B884EC569E}" type="pres">
      <dgm:prSet presAssocID="{13EB2E40-8796-45B7-BD3A-CA36B5866042}" presName="txShp" presStyleLbl="node1" presStyleIdx="2" presStyleCnt="6" custLinFactNeighborX="913" custLinFactNeighborY="-12749">
        <dgm:presLayoutVars>
          <dgm:bulletEnabled val="1"/>
        </dgm:presLayoutVars>
      </dgm:prSet>
      <dgm:spPr/>
    </dgm:pt>
    <dgm:pt modelId="{1E86C6D4-23AA-4B72-B3D5-2231E1DD7E01}" type="pres">
      <dgm:prSet presAssocID="{AA6B2699-C075-4F8A-BBA3-6CDA284FCDB8}" presName="spacing" presStyleCnt="0"/>
      <dgm:spPr/>
    </dgm:pt>
    <dgm:pt modelId="{FE80A625-8822-4D27-9D61-91E0FB0F5868}" type="pres">
      <dgm:prSet presAssocID="{4CA334A7-A6AE-479F-BF2D-B4185E54D10D}" presName="composite" presStyleCnt="0"/>
      <dgm:spPr/>
    </dgm:pt>
    <dgm:pt modelId="{5CB453C4-8AFA-4E6E-91D3-2D64415F90DB}" type="pres">
      <dgm:prSet presAssocID="{4CA334A7-A6AE-479F-BF2D-B4185E54D10D}" presName="imgShp" presStyleLbl="fgImgPlace1" presStyleIdx="3" presStyleCnt="6" custScaleX="120691" custScaleY="106374"/>
      <dgm:spPr>
        <a:blipFill rotWithShape="0">
          <a:blip xmlns:r="http://schemas.openxmlformats.org/officeDocument/2006/relationships" r:embed="rId2"/>
          <a:stretch>
            <a:fillRect/>
          </a:stretch>
        </a:blipFill>
      </dgm:spPr>
    </dgm:pt>
    <dgm:pt modelId="{274FB53B-6E31-4B2B-B310-6AF7426CBC80}" type="pres">
      <dgm:prSet presAssocID="{4CA334A7-A6AE-479F-BF2D-B4185E54D10D}" presName="txShp" presStyleLbl="node1" presStyleIdx="3" presStyleCnt="6" custLinFactNeighborX="551" custLinFactNeighborY="-12714">
        <dgm:presLayoutVars>
          <dgm:bulletEnabled val="1"/>
        </dgm:presLayoutVars>
      </dgm:prSet>
      <dgm:spPr/>
    </dgm:pt>
    <dgm:pt modelId="{3FBCD7C1-0AD7-4AE7-AC15-6FBC6F766206}" type="pres">
      <dgm:prSet presAssocID="{15856544-EF8B-4956-8676-BDAFB794B331}" presName="spacing" presStyleCnt="0"/>
      <dgm:spPr/>
    </dgm:pt>
    <dgm:pt modelId="{1E7E80D8-889E-4FBB-99B1-9C84ED55F5C3}" type="pres">
      <dgm:prSet presAssocID="{5839BE45-0842-414A-A1D1-FB5F3402E66C}" presName="composite" presStyleCnt="0"/>
      <dgm:spPr/>
    </dgm:pt>
    <dgm:pt modelId="{2CFDA2D0-C699-46AB-8576-1D27EC7DF9DF}" type="pres">
      <dgm:prSet presAssocID="{5839BE45-0842-414A-A1D1-FB5F3402E66C}" presName="imgShp" presStyleLbl="fgImgPlace1" presStyleIdx="4" presStyleCnt="6" custScaleX="123043" custScaleY="113293"/>
      <dgm:spPr>
        <a:blipFill rotWithShape="0">
          <a:blip xmlns:r="http://schemas.openxmlformats.org/officeDocument/2006/relationships" r:embed="rId2"/>
          <a:stretch>
            <a:fillRect/>
          </a:stretch>
        </a:blipFill>
      </dgm:spPr>
    </dgm:pt>
    <dgm:pt modelId="{BF0B2AF5-6DA1-444D-A385-8D8CAE3BE2C6}" type="pres">
      <dgm:prSet presAssocID="{5839BE45-0842-414A-A1D1-FB5F3402E66C}" presName="txShp" presStyleLbl="node1" presStyleIdx="4" presStyleCnt="6" custLinFactNeighborX="472" custLinFactNeighborY="-4516">
        <dgm:presLayoutVars>
          <dgm:bulletEnabled val="1"/>
        </dgm:presLayoutVars>
      </dgm:prSet>
      <dgm:spPr/>
    </dgm:pt>
    <dgm:pt modelId="{6845F3A7-B85A-45CC-AEFA-6CB0D2648539}" type="pres">
      <dgm:prSet presAssocID="{AE4F50B9-FBA8-42C0-8B2C-8808EEC59B0A}" presName="spacing" presStyleCnt="0"/>
      <dgm:spPr/>
    </dgm:pt>
    <dgm:pt modelId="{4B5C8D33-D72B-4361-A84D-C38E4CBB59D1}" type="pres">
      <dgm:prSet presAssocID="{4401D3D2-A5A3-457C-B0D3-6A38C09FD9E5}" presName="composite" presStyleCnt="0"/>
      <dgm:spPr/>
    </dgm:pt>
    <dgm:pt modelId="{974AFF8A-00A7-4222-8992-DC8ED6116D6E}" type="pres">
      <dgm:prSet presAssocID="{4401D3D2-A5A3-457C-B0D3-6A38C09FD9E5}" presName="imgShp" presStyleLbl="fgImgPlace1" presStyleIdx="5" presStyleCnt="6" custScaleX="124092" custScaleY="101255"/>
      <dgm:spPr>
        <a:blipFill rotWithShape="0">
          <a:blip xmlns:r="http://schemas.openxmlformats.org/officeDocument/2006/relationships" r:embed="rId2"/>
          <a:stretch>
            <a:fillRect/>
          </a:stretch>
        </a:blipFill>
      </dgm:spPr>
    </dgm:pt>
    <dgm:pt modelId="{6BF5B41A-81B7-4F61-B04B-52E3E3AE2D62}" type="pres">
      <dgm:prSet presAssocID="{4401D3D2-A5A3-457C-B0D3-6A38C09FD9E5}" presName="txShp" presStyleLbl="node1" presStyleIdx="5" presStyleCnt="6">
        <dgm:presLayoutVars>
          <dgm:bulletEnabled val="1"/>
        </dgm:presLayoutVars>
      </dgm:prSet>
      <dgm:spPr/>
    </dgm:pt>
  </dgm:ptLst>
  <dgm:cxnLst>
    <dgm:cxn modelId="{9AF0B20F-367F-4ADF-B003-A921BDCE5503}" srcId="{BB6D066D-BE8C-40C9-A9EC-FED541A92ACD}" destId="{4CA334A7-A6AE-479F-BF2D-B4185E54D10D}" srcOrd="3" destOrd="0" parTransId="{C99D1999-2711-4475-ACD1-058E13D2309C}" sibTransId="{15856544-EF8B-4956-8676-BDAFB794B331}"/>
    <dgm:cxn modelId="{7277C516-329B-4EFD-987C-6CF4CF55BE34}" srcId="{BB6D066D-BE8C-40C9-A9EC-FED541A92ACD}" destId="{4401D3D2-A5A3-457C-B0D3-6A38C09FD9E5}" srcOrd="5" destOrd="0" parTransId="{B8216CE2-EBEE-4F76-A500-E28F3E20D4BE}" sibTransId="{6F316C10-E65A-49AE-A0CD-6B093117FD9D}"/>
    <dgm:cxn modelId="{AE52C039-292B-4F27-B88E-D0FA71857111}" srcId="{BB6D066D-BE8C-40C9-A9EC-FED541A92ACD}" destId="{5839BE45-0842-414A-A1D1-FB5F3402E66C}" srcOrd="4" destOrd="0" parTransId="{5056C35A-B509-4F15-8C78-0CCD5A045F94}" sibTransId="{AE4F50B9-FBA8-42C0-8B2C-8808EEC59B0A}"/>
    <dgm:cxn modelId="{98167342-4516-47EC-9C74-E7405ED11C21}" type="presOf" srcId="{4CA334A7-A6AE-479F-BF2D-B4185E54D10D}" destId="{274FB53B-6E31-4B2B-B310-6AF7426CBC80}" srcOrd="0" destOrd="0" presId="urn:microsoft.com/office/officeart/2005/8/layout/vList3"/>
    <dgm:cxn modelId="{342B7449-7E29-4602-9F95-2461761AA22C}" type="presOf" srcId="{BB6D066D-BE8C-40C9-A9EC-FED541A92ACD}" destId="{00F6B575-246A-4160-A3F6-1FDF57BEDA66}" srcOrd="0" destOrd="0" presId="urn:microsoft.com/office/officeart/2005/8/layout/vList3"/>
    <dgm:cxn modelId="{4BFCC449-466A-42CF-ADDC-D75FBF752858}" type="presOf" srcId="{BB3111AA-9B85-43F7-8921-AFE01AE5D376}" destId="{B8C67C29-18AF-468E-AB34-DA2D357A55A5}" srcOrd="0" destOrd="0" presId="urn:microsoft.com/office/officeart/2005/8/layout/vList3"/>
    <dgm:cxn modelId="{225F2083-BE1F-446D-BE19-48A0E33D9DA8}" srcId="{BB6D066D-BE8C-40C9-A9EC-FED541A92ACD}" destId="{A2E4774A-D973-4C02-855D-A8F4FCF4BD82}" srcOrd="0" destOrd="0" parTransId="{AB81D78F-711D-4270-BDD3-0532DE4B19C2}" sibTransId="{7D233482-1394-4997-8583-AB6A709DC7B4}"/>
    <dgm:cxn modelId="{E7CD6599-BE62-4EFB-9528-EBB9E0B77E43}" srcId="{BB6D066D-BE8C-40C9-A9EC-FED541A92ACD}" destId="{13EB2E40-8796-45B7-BD3A-CA36B5866042}" srcOrd="2" destOrd="0" parTransId="{245C100A-ED55-4FB0-B1EF-20D88674F999}" sibTransId="{AA6B2699-C075-4F8A-BBA3-6CDA284FCDB8}"/>
    <dgm:cxn modelId="{0B938BB5-595B-44E4-B5FD-4B5198A86D78}" type="presOf" srcId="{4401D3D2-A5A3-457C-B0D3-6A38C09FD9E5}" destId="{6BF5B41A-81B7-4F61-B04B-52E3E3AE2D62}" srcOrd="0" destOrd="0" presId="urn:microsoft.com/office/officeart/2005/8/layout/vList3"/>
    <dgm:cxn modelId="{A458E7D6-9F6B-47CE-A922-F2F3A7B9E4C2}" type="presOf" srcId="{A2E4774A-D973-4C02-855D-A8F4FCF4BD82}" destId="{90B06ECC-650A-43D5-9994-3738BECF31F9}" srcOrd="0" destOrd="0" presId="urn:microsoft.com/office/officeart/2005/8/layout/vList3"/>
    <dgm:cxn modelId="{E4DD4CDB-7ACD-40A2-8EA3-56DAC0B3EB55}" srcId="{BB6D066D-BE8C-40C9-A9EC-FED541A92ACD}" destId="{BB3111AA-9B85-43F7-8921-AFE01AE5D376}" srcOrd="1" destOrd="0" parTransId="{5A54D83D-BE8A-4CFE-9285-9C7E73DB0A70}" sibTransId="{320CE67D-FE2B-46B2-BCC3-BCAF33005686}"/>
    <dgm:cxn modelId="{0B5D5FE9-3960-47AD-92AE-37E5B873609C}" type="presOf" srcId="{5839BE45-0842-414A-A1D1-FB5F3402E66C}" destId="{BF0B2AF5-6DA1-444D-A385-8D8CAE3BE2C6}" srcOrd="0" destOrd="0" presId="urn:microsoft.com/office/officeart/2005/8/layout/vList3"/>
    <dgm:cxn modelId="{B79084F0-B485-4FDF-B5D8-63D4AC080576}" type="presOf" srcId="{13EB2E40-8796-45B7-BD3A-CA36B5866042}" destId="{4B04A06E-18D8-4BCF-ACE1-97B884EC569E}" srcOrd="0" destOrd="0" presId="urn:microsoft.com/office/officeart/2005/8/layout/vList3"/>
    <dgm:cxn modelId="{7C8D0F90-C1FA-4AF3-BF32-5B9FA7FD2FCB}" type="presParOf" srcId="{00F6B575-246A-4160-A3F6-1FDF57BEDA66}" destId="{875A95AF-D3C3-42A2-81BA-ED9EEF054E3F}" srcOrd="0" destOrd="0" presId="urn:microsoft.com/office/officeart/2005/8/layout/vList3"/>
    <dgm:cxn modelId="{4511D947-3CC2-4BAE-AC12-26D228FC378E}" type="presParOf" srcId="{875A95AF-D3C3-42A2-81BA-ED9EEF054E3F}" destId="{BCBA5B9D-7B32-413E-BC6E-76C287DB0B63}" srcOrd="0" destOrd="0" presId="urn:microsoft.com/office/officeart/2005/8/layout/vList3"/>
    <dgm:cxn modelId="{BED6E399-BE87-4688-909B-D8EE93362A7E}" type="presParOf" srcId="{875A95AF-D3C3-42A2-81BA-ED9EEF054E3F}" destId="{90B06ECC-650A-43D5-9994-3738BECF31F9}" srcOrd="1" destOrd="0" presId="urn:microsoft.com/office/officeart/2005/8/layout/vList3"/>
    <dgm:cxn modelId="{FBB56838-1E03-44DC-94C4-D27C35235267}" type="presParOf" srcId="{00F6B575-246A-4160-A3F6-1FDF57BEDA66}" destId="{81A08E7D-C96F-40EC-B580-C3F4AC66C145}" srcOrd="1" destOrd="0" presId="urn:microsoft.com/office/officeart/2005/8/layout/vList3"/>
    <dgm:cxn modelId="{0603E9C6-E488-4142-A6CB-1343CFB4FCC1}" type="presParOf" srcId="{00F6B575-246A-4160-A3F6-1FDF57BEDA66}" destId="{4ED3CCC2-B97B-47B3-825C-1CD38CF4AC61}" srcOrd="2" destOrd="0" presId="urn:microsoft.com/office/officeart/2005/8/layout/vList3"/>
    <dgm:cxn modelId="{6177F07D-CAA7-47C9-8E0C-C45FABCF3595}" type="presParOf" srcId="{4ED3CCC2-B97B-47B3-825C-1CD38CF4AC61}" destId="{B83A3A69-8D9A-40BA-A68D-76267A9DD995}" srcOrd="0" destOrd="0" presId="urn:microsoft.com/office/officeart/2005/8/layout/vList3"/>
    <dgm:cxn modelId="{A90EC924-2E51-4845-937E-4E0643E70031}" type="presParOf" srcId="{4ED3CCC2-B97B-47B3-825C-1CD38CF4AC61}" destId="{B8C67C29-18AF-468E-AB34-DA2D357A55A5}" srcOrd="1" destOrd="0" presId="urn:microsoft.com/office/officeart/2005/8/layout/vList3"/>
    <dgm:cxn modelId="{92BAF164-9D35-4DAB-9EEB-83FAD910503B}" type="presParOf" srcId="{00F6B575-246A-4160-A3F6-1FDF57BEDA66}" destId="{A648500E-0F73-4294-B2B5-441C045BC1CE}" srcOrd="3" destOrd="0" presId="urn:microsoft.com/office/officeart/2005/8/layout/vList3"/>
    <dgm:cxn modelId="{022DE7D3-3390-43C2-9D00-48C226C72F67}" type="presParOf" srcId="{00F6B575-246A-4160-A3F6-1FDF57BEDA66}" destId="{4647BAD3-FA77-4D09-9639-58036B93099B}" srcOrd="4" destOrd="0" presId="urn:microsoft.com/office/officeart/2005/8/layout/vList3"/>
    <dgm:cxn modelId="{09CD4121-6BB6-4A94-B254-2594A587288A}" type="presParOf" srcId="{4647BAD3-FA77-4D09-9639-58036B93099B}" destId="{B8F336C3-B103-452D-B6AB-082B0A111091}" srcOrd="0" destOrd="0" presId="urn:microsoft.com/office/officeart/2005/8/layout/vList3"/>
    <dgm:cxn modelId="{655EE660-DC6E-4444-8A90-B26A6773643C}" type="presParOf" srcId="{4647BAD3-FA77-4D09-9639-58036B93099B}" destId="{4B04A06E-18D8-4BCF-ACE1-97B884EC569E}" srcOrd="1" destOrd="0" presId="urn:microsoft.com/office/officeart/2005/8/layout/vList3"/>
    <dgm:cxn modelId="{9520F0D9-B1A5-46FD-A63D-5B8403BA982F}" type="presParOf" srcId="{00F6B575-246A-4160-A3F6-1FDF57BEDA66}" destId="{1E86C6D4-23AA-4B72-B3D5-2231E1DD7E01}" srcOrd="5" destOrd="0" presId="urn:microsoft.com/office/officeart/2005/8/layout/vList3"/>
    <dgm:cxn modelId="{08313880-BC45-4F63-BEA9-E6B65BCDF84D}" type="presParOf" srcId="{00F6B575-246A-4160-A3F6-1FDF57BEDA66}" destId="{FE80A625-8822-4D27-9D61-91E0FB0F5868}" srcOrd="6" destOrd="0" presId="urn:microsoft.com/office/officeart/2005/8/layout/vList3"/>
    <dgm:cxn modelId="{7D6C9853-115E-4250-9AA8-D240F1C03BDE}" type="presParOf" srcId="{FE80A625-8822-4D27-9D61-91E0FB0F5868}" destId="{5CB453C4-8AFA-4E6E-91D3-2D64415F90DB}" srcOrd="0" destOrd="0" presId="urn:microsoft.com/office/officeart/2005/8/layout/vList3"/>
    <dgm:cxn modelId="{5145026C-0A1A-4AB6-AD3C-27799314A6EE}" type="presParOf" srcId="{FE80A625-8822-4D27-9D61-91E0FB0F5868}" destId="{274FB53B-6E31-4B2B-B310-6AF7426CBC80}" srcOrd="1" destOrd="0" presId="urn:microsoft.com/office/officeart/2005/8/layout/vList3"/>
    <dgm:cxn modelId="{38166067-C716-4125-A6FE-5659B8DBB860}" type="presParOf" srcId="{00F6B575-246A-4160-A3F6-1FDF57BEDA66}" destId="{3FBCD7C1-0AD7-4AE7-AC15-6FBC6F766206}" srcOrd="7" destOrd="0" presId="urn:microsoft.com/office/officeart/2005/8/layout/vList3"/>
    <dgm:cxn modelId="{8527FF55-95A1-4F0B-8C27-86840F930A27}" type="presParOf" srcId="{00F6B575-246A-4160-A3F6-1FDF57BEDA66}" destId="{1E7E80D8-889E-4FBB-99B1-9C84ED55F5C3}" srcOrd="8" destOrd="0" presId="urn:microsoft.com/office/officeart/2005/8/layout/vList3"/>
    <dgm:cxn modelId="{2D3BBE3F-88B3-4691-89FD-3E0EE5801038}" type="presParOf" srcId="{1E7E80D8-889E-4FBB-99B1-9C84ED55F5C3}" destId="{2CFDA2D0-C699-46AB-8576-1D27EC7DF9DF}" srcOrd="0" destOrd="0" presId="urn:microsoft.com/office/officeart/2005/8/layout/vList3"/>
    <dgm:cxn modelId="{2F9A334B-F36C-4B94-8294-B4CDEF507A29}" type="presParOf" srcId="{1E7E80D8-889E-4FBB-99B1-9C84ED55F5C3}" destId="{BF0B2AF5-6DA1-444D-A385-8D8CAE3BE2C6}" srcOrd="1" destOrd="0" presId="urn:microsoft.com/office/officeart/2005/8/layout/vList3"/>
    <dgm:cxn modelId="{20813991-D583-46A1-B115-233094BFB4C9}" type="presParOf" srcId="{00F6B575-246A-4160-A3F6-1FDF57BEDA66}" destId="{6845F3A7-B85A-45CC-AEFA-6CB0D2648539}" srcOrd="9" destOrd="0" presId="urn:microsoft.com/office/officeart/2005/8/layout/vList3"/>
    <dgm:cxn modelId="{277CD9BD-3760-4183-9516-8A0F593F3D5C}" type="presParOf" srcId="{00F6B575-246A-4160-A3F6-1FDF57BEDA66}" destId="{4B5C8D33-D72B-4361-A84D-C38E4CBB59D1}" srcOrd="10" destOrd="0" presId="urn:microsoft.com/office/officeart/2005/8/layout/vList3"/>
    <dgm:cxn modelId="{1C875323-0D06-46D4-BEC7-A0C0CEBA31A1}" type="presParOf" srcId="{4B5C8D33-D72B-4361-A84D-C38E4CBB59D1}" destId="{974AFF8A-00A7-4222-8992-DC8ED6116D6E}" srcOrd="0" destOrd="0" presId="urn:microsoft.com/office/officeart/2005/8/layout/vList3"/>
    <dgm:cxn modelId="{03D01114-B495-4AFF-A72D-3A378F0DA15A}" type="presParOf" srcId="{4B5C8D33-D72B-4361-A84D-C38E4CBB59D1}" destId="{6BF5B41A-81B7-4F61-B04B-52E3E3AE2D6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6ECC-650A-43D5-9994-3738BECF31F9}">
      <dsp:nvSpPr>
        <dsp:cNvPr id="0" name=""/>
        <dsp:cNvSpPr/>
      </dsp:nvSpPr>
      <dsp:spPr>
        <a:xfrm rot="10800000">
          <a:off x="1600196" y="228600"/>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Object Oriented</a:t>
          </a:r>
        </a:p>
      </dsp:txBody>
      <dsp:txXfrm rot="10800000">
        <a:off x="1780543" y="228600"/>
        <a:ext cx="5190991" cy="721387"/>
      </dsp:txXfrm>
    </dsp:sp>
    <dsp:sp modelId="{BCBA5B9D-7B32-413E-BC6E-76C287DB0B63}">
      <dsp:nvSpPr>
        <dsp:cNvPr id="0" name=""/>
        <dsp:cNvSpPr/>
      </dsp:nvSpPr>
      <dsp:spPr>
        <a:xfrm>
          <a:off x="1180230" y="1385"/>
          <a:ext cx="937283" cy="937283"/>
        </a:xfrm>
        <a:prstGeom prst="ellipse">
          <a:avLst/>
        </a:prstGeom>
        <a:blipFill rotWithShape="0">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C67C29-18AF-468E-AB34-DA2D357A55A5}">
      <dsp:nvSpPr>
        <dsp:cNvPr id="0" name=""/>
        <dsp:cNvSpPr/>
      </dsp:nvSpPr>
      <dsp:spPr>
        <a:xfrm rot="10800000">
          <a:off x="1600221" y="1219203"/>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Platform Independent</a:t>
          </a:r>
        </a:p>
      </dsp:txBody>
      <dsp:txXfrm rot="10800000">
        <a:off x="1780568" y="1219203"/>
        <a:ext cx="5190991" cy="721387"/>
      </dsp:txXfrm>
    </dsp:sp>
    <dsp:sp modelId="{B83A3A69-8D9A-40BA-A68D-76267A9DD995}">
      <dsp:nvSpPr>
        <dsp:cNvPr id="0" name=""/>
        <dsp:cNvSpPr/>
      </dsp:nvSpPr>
      <dsp:spPr>
        <a:xfrm>
          <a:off x="1123580" y="1157528"/>
          <a:ext cx="917402" cy="822071"/>
        </a:xfrm>
        <a:prstGeom prst="ellips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04A06E-18D8-4BCF-ACE1-97B884EC569E}">
      <dsp:nvSpPr>
        <dsp:cNvPr id="0" name=""/>
        <dsp:cNvSpPr/>
      </dsp:nvSpPr>
      <dsp:spPr>
        <a:xfrm rot="10800000">
          <a:off x="1639037" y="2209799"/>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Simple &amp; Secure</a:t>
          </a:r>
        </a:p>
      </dsp:txBody>
      <dsp:txXfrm rot="10800000">
        <a:off x="1819384" y="2209799"/>
        <a:ext cx="5190991" cy="721387"/>
      </dsp:txXfrm>
    </dsp:sp>
    <dsp:sp modelId="{B8F336C3-B103-452D-B6AB-082B0A111091}">
      <dsp:nvSpPr>
        <dsp:cNvPr id="0" name=""/>
        <dsp:cNvSpPr/>
      </dsp:nvSpPr>
      <dsp:spPr>
        <a:xfrm>
          <a:off x="1115865" y="2194939"/>
          <a:ext cx="948263" cy="935047"/>
        </a:xfrm>
        <a:prstGeom prst="ellips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4FB53B-6E31-4B2B-B310-6AF7426CBC80}">
      <dsp:nvSpPr>
        <dsp:cNvPr id="0" name=""/>
        <dsp:cNvSpPr/>
      </dsp:nvSpPr>
      <dsp:spPr>
        <a:xfrm rot="10800000">
          <a:off x="1600189" y="3276599"/>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Portable &amp; Robust</a:t>
          </a:r>
        </a:p>
      </dsp:txBody>
      <dsp:txXfrm rot="10800000">
        <a:off x="1780536" y="3276599"/>
        <a:ext cx="5190991" cy="721387"/>
      </dsp:txXfrm>
    </dsp:sp>
    <dsp:sp modelId="{5CB453C4-8AFA-4E6E-91D3-2D64415F90DB}">
      <dsp:nvSpPr>
        <dsp:cNvPr id="0" name=""/>
        <dsp:cNvSpPr/>
      </dsp:nvSpPr>
      <dsp:spPr>
        <a:xfrm>
          <a:off x="1135268" y="3345325"/>
          <a:ext cx="870649" cy="767368"/>
        </a:xfrm>
        <a:prstGeom prst="ellips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0B2AF5-6DA1-444D-A385-8D8CAE3BE2C6}">
      <dsp:nvSpPr>
        <dsp:cNvPr id="0" name=""/>
        <dsp:cNvSpPr/>
      </dsp:nvSpPr>
      <dsp:spPr>
        <a:xfrm rot="10800000">
          <a:off x="1600187" y="4343402"/>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Multi-Threaded</a:t>
          </a:r>
        </a:p>
      </dsp:txBody>
      <dsp:txXfrm rot="10800000">
        <a:off x="1780534" y="4343402"/>
        <a:ext cx="5190991" cy="721387"/>
      </dsp:txXfrm>
    </dsp:sp>
    <dsp:sp modelId="{2CFDA2D0-C699-46AB-8576-1D27EC7DF9DF}">
      <dsp:nvSpPr>
        <dsp:cNvPr id="0" name=""/>
        <dsp:cNvSpPr/>
      </dsp:nvSpPr>
      <dsp:spPr>
        <a:xfrm>
          <a:off x="1131026" y="4328033"/>
          <a:ext cx="887616" cy="817281"/>
        </a:xfrm>
        <a:prstGeom prst="ellips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F5B41A-81B7-4F61-B04B-52E3E3AE2D62}">
      <dsp:nvSpPr>
        <dsp:cNvPr id="0" name=""/>
        <dsp:cNvSpPr/>
      </dsp:nvSpPr>
      <dsp:spPr>
        <a:xfrm rot="10800000">
          <a:off x="1576726" y="5365180"/>
          <a:ext cx="5371338" cy="721387"/>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12"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Adobe Arabic" pitchFamily="18" charset="-78"/>
              <a:cs typeface="Adobe Arabic" pitchFamily="18" charset="-78"/>
            </a:rPr>
            <a:t>Distributed</a:t>
          </a:r>
        </a:p>
      </dsp:txBody>
      <dsp:txXfrm rot="10800000">
        <a:off x="1757073" y="5365180"/>
        <a:ext cx="5190991" cy="721387"/>
      </dsp:txXfrm>
    </dsp:sp>
    <dsp:sp modelId="{974AFF8A-00A7-4222-8992-DC8ED6116D6E}">
      <dsp:nvSpPr>
        <dsp:cNvPr id="0" name=""/>
        <dsp:cNvSpPr/>
      </dsp:nvSpPr>
      <dsp:spPr>
        <a:xfrm>
          <a:off x="1129135" y="5360654"/>
          <a:ext cx="895183" cy="730440"/>
        </a:xfrm>
        <a:prstGeom prst="ellipse">
          <a:avLst/>
        </a:prstGeom>
        <a:blipFill rotWithShape="0">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3012662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330239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63047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3078487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75409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51698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185649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302458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237484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C9B73-27E4-4D27-BD5E-E3E8E6FF250F}" type="datetimeFigureOut">
              <a:rPr lang="en-IN" smtClean="0"/>
              <a:t>27-09-2022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162748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4C9B73-27E4-4D27-BD5E-E3E8E6FF250F}" type="datetimeFigureOut">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2448372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4C9B73-27E4-4D27-BD5E-E3E8E6FF250F}" type="datetimeFigureOut">
              <a:rPr lang="en-IN" smtClean="0"/>
              <a:t>27-09-2022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75289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4C9B73-27E4-4D27-BD5E-E3E8E6FF250F}" type="datetimeFigureOut">
              <a:rPr lang="en-IN" smtClean="0"/>
              <a:t>27-09-2022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241331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C9B73-27E4-4D27-BD5E-E3E8E6FF250F}" type="datetimeFigureOut">
              <a:rPr lang="en-IN" smtClean="0"/>
              <a:t>27-09-2022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2835929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4C9B73-27E4-4D27-BD5E-E3E8E6FF250F}" type="datetimeFigureOut">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548011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4C9B73-27E4-4D27-BD5E-E3E8E6FF250F}" type="datetimeFigureOut">
              <a:rPr lang="en-IN" smtClean="0"/>
              <a:t>27-09-2022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F07354-F750-4122-8E34-FF0EA2E0F89F}" type="slidenum">
              <a:rPr lang="en-IN" smtClean="0"/>
              <a:t>‹#›</a:t>
            </a:fld>
            <a:endParaRPr lang="en-IN"/>
          </a:p>
        </p:txBody>
      </p:sp>
    </p:spTree>
    <p:extLst>
      <p:ext uri="{BB962C8B-B14F-4D97-AF65-F5344CB8AC3E}">
        <p14:creationId xmlns:p14="http://schemas.microsoft.com/office/powerpoint/2010/main" val="2215542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4C9B73-27E4-4D27-BD5E-E3E8E6FF250F}" type="datetimeFigureOut">
              <a:rPr lang="en-IN" smtClean="0"/>
              <a:t>27-09-2022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F07354-F750-4122-8E34-FF0EA2E0F89F}" type="slidenum">
              <a:rPr lang="en-IN" smtClean="0"/>
              <a:t>‹#›</a:t>
            </a:fld>
            <a:endParaRPr lang="en-IN"/>
          </a:p>
        </p:txBody>
      </p:sp>
    </p:spTree>
    <p:extLst>
      <p:ext uri="{BB962C8B-B14F-4D97-AF65-F5344CB8AC3E}">
        <p14:creationId xmlns:p14="http://schemas.microsoft.com/office/powerpoint/2010/main" val="704039299"/>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ront_end_and_back_end"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2.xml"/><Relationship Id="rId5" Type="http://schemas.openxmlformats.org/officeDocument/2006/relationships/hyperlink" Target="https://en.wikipedia.org/wiki/User_interfaces" TargetMode="External"/><Relationship Id="rId4" Type="http://schemas.openxmlformats.org/officeDocument/2006/relationships/hyperlink" Target="https://en.wikipedia.org/wiki/JavaScript_librar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C5A4-94B1-2A3F-6B79-D6FD13DF52B1}"/>
              </a:ext>
            </a:extLst>
          </p:cNvPr>
          <p:cNvSpPr>
            <a:spLocks noGrp="1"/>
          </p:cNvSpPr>
          <p:nvPr>
            <p:ph type="title"/>
          </p:nvPr>
        </p:nvSpPr>
        <p:spPr>
          <a:xfrm>
            <a:off x="677334" y="609600"/>
            <a:ext cx="8596668" cy="2931268"/>
          </a:xfrm>
        </p:spPr>
        <p:txBody>
          <a:bodyPr>
            <a:normAutofit fontScale="90000"/>
          </a:bodyPr>
          <a:lstStyle/>
          <a:p>
            <a:pPr marL="1001395" marR="478790" indent="-6350" algn="ctr">
              <a:lnSpc>
                <a:spcPct val="107000"/>
              </a:lnSpc>
              <a:spcAft>
                <a:spcPts val="60"/>
              </a:spcAft>
            </a:pPr>
            <a:r>
              <a:rPr lang="en-IN" sz="2800" b="1" dirty="0">
                <a:solidFill>
                  <a:srgbClr val="000000"/>
                </a:solidFill>
                <a:effectLst/>
                <a:latin typeface="Times New Roman" panose="02020603050405020304" pitchFamily="18" charset="0"/>
                <a:ea typeface="Times New Roman" panose="02020603050405020304" pitchFamily="18" charset="0"/>
              </a:rPr>
              <a:t>INSTITUTE FOR ADVANCED COMPUTING        AND</a:t>
            </a:r>
            <a:br>
              <a:rPr lang="en-IN" sz="2800" b="1" dirty="0">
                <a:solidFill>
                  <a:srgbClr val="000000"/>
                </a:solidFill>
                <a:effectLst/>
                <a:latin typeface="Times New Roman" panose="02020603050405020304" pitchFamily="18" charset="0"/>
                <a:ea typeface="Times New Roman" panose="02020603050405020304" pitchFamily="18" charset="0"/>
              </a:rPr>
            </a:br>
            <a:r>
              <a:rPr lang="en-IN" sz="2800" b="1" dirty="0">
                <a:solidFill>
                  <a:srgbClr val="000000"/>
                </a:solidFill>
                <a:effectLst/>
                <a:latin typeface="Times New Roman" panose="02020603050405020304" pitchFamily="18" charset="0"/>
                <a:ea typeface="Times New Roman" panose="02020603050405020304" pitchFamily="18" charset="0"/>
              </a:rPr>
              <a:t>SOFTWARE DEVELOPMENT AKURDI, PUNE</a:t>
            </a:r>
            <a:br>
              <a:rPr lang="en-IN" sz="1800" dirty="0">
                <a:solidFill>
                  <a:srgbClr val="000000"/>
                </a:solidFill>
                <a:effectLst/>
                <a:latin typeface="Times New Roman" panose="02020603050405020304" pitchFamily="18" charset="0"/>
                <a:ea typeface="Times New Roman" panose="02020603050405020304" pitchFamily="18" charset="0"/>
              </a:rPr>
            </a:br>
            <a:r>
              <a:rPr lang="en-IN" sz="1800" dirty="0">
                <a:solidFill>
                  <a:srgbClr val="000000"/>
                </a:solidFill>
                <a:effectLst/>
                <a:latin typeface="Times New Roman" panose="02020603050405020304" pitchFamily="18" charset="0"/>
                <a:ea typeface="Times New Roman" panose="02020603050405020304" pitchFamily="18" charset="0"/>
              </a:rPr>
              <a:t> </a:t>
            </a:r>
            <a:br>
              <a:rPr lang="en-IN" sz="1800" dirty="0">
                <a:solidFill>
                  <a:srgbClr val="000000"/>
                </a:solidFill>
                <a:effectLst/>
                <a:latin typeface="Times New Roman" panose="02020603050405020304" pitchFamily="18" charset="0"/>
                <a:ea typeface="Times New Roman" panose="02020603050405020304" pitchFamily="18" charset="0"/>
              </a:rPr>
            </a:br>
            <a:r>
              <a:rPr lang="en-IN" sz="1800" dirty="0">
                <a:solidFill>
                  <a:srgbClr val="000000"/>
                </a:solidFill>
                <a:effectLst/>
                <a:latin typeface="Times New Roman" panose="02020603050405020304" pitchFamily="18" charset="0"/>
                <a:ea typeface="Times New Roman" panose="02020603050405020304" pitchFamily="18" charset="0"/>
              </a:rPr>
              <a:t>Documentation On </a:t>
            </a:r>
            <a:br>
              <a:rPr lang="en-IN" sz="1800" dirty="0">
                <a:solidFill>
                  <a:srgbClr val="000000"/>
                </a:solidFill>
                <a:effectLst/>
                <a:latin typeface="Times New Roman" panose="02020603050405020304" pitchFamily="18" charset="0"/>
                <a:ea typeface="Times New Roman" panose="02020603050405020304" pitchFamily="18" charset="0"/>
              </a:rPr>
            </a:br>
            <a:r>
              <a:rPr lang="en-IN" sz="1800" dirty="0">
                <a:solidFill>
                  <a:srgbClr val="000000"/>
                </a:solidFill>
                <a:effectLst/>
                <a:latin typeface="Times New Roman" panose="02020603050405020304" pitchFamily="18" charset="0"/>
                <a:ea typeface="Times New Roman" panose="02020603050405020304" pitchFamily="18" charset="0"/>
              </a:rPr>
              <a:t> </a:t>
            </a:r>
            <a:br>
              <a:rPr lang="en-IN" sz="1800" dirty="0">
                <a:solidFill>
                  <a:srgbClr val="000000"/>
                </a:solidFill>
                <a:effectLst/>
                <a:latin typeface="Times New Roman" panose="02020603050405020304" pitchFamily="18" charset="0"/>
                <a:ea typeface="Times New Roman" panose="02020603050405020304" pitchFamily="18" charset="0"/>
              </a:rPr>
            </a:br>
            <a:r>
              <a:rPr lang="en-IN" sz="3100" b="1" dirty="0">
                <a:solidFill>
                  <a:srgbClr val="000000"/>
                </a:solidFill>
                <a:effectLst/>
                <a:latin typeface="Times New Roman" panose="02020603050405020304" pitchFamily="18" charset="0"/>
                <a:ea typeface="Times New Roman" panose="02020603050405020304" pitchFamily="18" charset="0"/>
              </a:rPr>
              <a:t>“Event Management System”</a:t>
            </a:r>
            <a:br>
              <a:rPr lang="en-IN" sz="3100" dirty="0">
                <a:solidFill>
                  <a:srgbClr val="000000"/>
                </a:solidFill>
                <a:effectLst/>
                <a:latin typeface="Times New Roman" panose="02020603050405020304" pitchFamily="18" charset="0"/>
                <a:ea typeface="Times New Roman" panose="02020603050405020304" pitchFamily="18" charset="0"/>
              </a:rPr>
            </a:br>
            <a:r>
              <a:rPr lang="en-IN" sz="1800" dirty="0">
                <a:solidFill>
                  <a:srgbClr val="000000"/>
                </a:solidFill>
                <a:effectLst/>
                <a:latin typeface="Times New Roman" panose="02020603050405020304" pitchFamily="18" charset="0"/>
                <a:ea typeface="Times New Roman" panose="02020603050405020304" pitchFamily="18" charset="0"/>
              </a:rPr>
              <a:t>PG-DAC MARCH 2022 </a:t>
            </a:r>
          </a:p>
        </p:txBody>
      </p:sp>
      <p:sp>
        <p:nvSpPr>
          <p:cNvPr id="3" name="Content Placeholder 2">
            <a:extLst>
              <a:ext uri="{FF2B5EF4-FFF2-40B4-BE49-F238E27FC236}">
                <a16:creationId xmlns:a16="http://schemas.microsoft.com/office/drawing/2014/main" id="{4AFCC766-CC6A-66C3-A887-35ED077D7F96}"/>
              </a:ext>
            </a:extLst>
          </p:cNvPr>
          <p:cNvSpPr>
            <a:spLocks noGrp="1"/>
          </p:cNvSpPr>
          <p:nvPr>
            <p:ph idx="1"/>
          </p:nvPr>
        </p:nvSpPr>
        <p:spPr>
          <a:xfrm>
            <a:off x="4961106" y="4649821"/>
            <a:ext cx="4669637" cy="2057418"/>
          </a:xfrm>
        </p:spPr>
        <p:txBody>
          <a:bodyPr>
            <a:normAutofit/>
          </a:bodyPr>
          <a:lstStyle/>
          <a:p>
            <a:pPr marL="0" indent="0">
              <a:buNone/>
            </a:pPr>
            <a:r>
              <a:rPr lang="en-US" b="1" dirty="0">
                <a:latin typeface="Adobe Arabic" pitchFamily="18" charset="-78"/>
                <a:cs typeface="Adobe Arabic" pitchFamily="18" charset="-78"/>
              </a:rPr>
              <a:t>SUBMITED BY :</a:t>
            </a:r>
          </a:p>
          <a:p>
            <a:r>
              <a:rPr lang="en-US" b="1" dirty="0">
                <a:latin typeface="Adobe Arabic" pitchFamily="18" charset="-78"/>
                <a:cs typeface="Adobe Arabic" pitchFamily="18" charset="-78"/>
              </a:rPr>
              <a:t>BIKKAD MANGESH SUNIL(223037) </a:t>
            </a:r>
          </a:p>
          <a:p>
            <a:r>
              <a:rPr lang="en-US" b="1" dirty="0">
                <a:latin typeface="Adobe Arabic" pitchFamily="18" charset="-78"/>
                <a:cs typeface="Adobe Arabic" pitchFamily="18" charset="-78"/>
              </a:rPr>
              <a:t>GEETIKA KUMARI(223064)</a:t>
            </a:r>
            <a:endParaRPr lang="en-IN" b="1" dirty="0"/>
          </a:p>
        </p:txBody>
      </p:sp>
    </p:spTree>
    <p:extLst>
      <p:ext uri="{BB962C8B-B14F-4D97-AF65-F5344CB8AC3E}">
        <p14:creationId xmlns:p14="http://schemas.microsoft.com/office/powerpoint/2010/main" val="663352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ABA0-9FA4-9C9C-0A8C-C575D7DE51FD}"/>
              </a:ext>
            </a:extLst>
          </p:cNvPr>
          <p:cNvSpPr>
            <a:spLocks noGrp="1"/>
          </p:cNvSpPr>
          <p:nvPr>
            <p:ph type="title"/>
          </p:nvPr>
        </p:nvSpPr>
        <p:spPr/>
        <p:txBody>
          <a:bodyPr/>
          <a:lstStyle/>
          <a:p>
            <a:r>
              <a:rPr lang="en-IN" dirty="0"/>
              <a:t>H/W &amp; S/W Requirements</a:t>
            </a:r>
          </a:p>
        </p:txBody>
      </p:sp>
      <p:sp>
        <p:nvSpPr>
          <p:cNvPr id="3" name="Content Placeholder 2">
            <a:extLst>
              <a:ext uri="{FF2B5EF4-FFF2-40B4-BE49-F238E27FC236}">
                <a16:creationId xmlns:a16="http://schemas.microsoft.com/office/drawing/2014/main" id="{5DCA50F8-C9CC-81F3-B2F9-C1D9F9A1D55E}"/>
              </a:ext>
            </a:extLst>
          </p:cNvPr>
          <p:cNvSpPr>
            <a:spLocks noGrp="1"/>
          </p:cNvSpPr>
          <p:nvPr>
            <p:ph idx="1"/>
          </p:nvPr>
        </p:nvSpPr>
        <p:spPr/>
        <p:txBody>
          <a:bodyPr>
            <a:normAutofit fontScale="85000" lnSpcReduction="20000"/>
          </a:bodyPr>
          <a:lstStyle/>
          <a:p>
            <a:pPr>
              <a:buNone/>
            </a:pPr>
            <a:r>
              <a:rPr lang="en-US" dirty="0">
                <a:latin typeface="Adobe Arabic" pitchFamily="18" charset="-78"/>
                <a:cs typeface="Adobe Arabic" pitchFamily="18" charset="-78"/>
              </a:rPr>
              <a:t>Software Requirements</a:t>
            </a:r>
          </a:p>
          <a:p>
            <a:pPr>
              <a:buFont typeface="Wingdings" pitchFamily="2" charset="2"/>
              <a:buChar char="§"/>
            </a:pPr>
            <a:r>
              <a:rPr lang="en-US" dirty="0">
                <a:latin typeface="Adobe Arabic" pitchFamily="18" charset="-78"/>
                <a:cs typeface="Adobe Arabic" pitchFamily="18" charset="-78"/>
              </a:rPr>
              <a:t>Platform Specification - Apache Server</a:t>
            </a:r>
          </a:p>
          <a:p>
            <a:pPr>
              <a:buFont typeface="Wingdings" pitchFamily="2" charset="2"/>
              <a:buChar char="§"/>
            </a:pPr>
            <a:r>
              <a:rPr lang="en-US" dirty="0">
                <a:latin typeface="Adobe Arabic" pitchFamily="18" charset="-78"/>
                <a:cs typeface="Adobe Arabic" pitchFamily="18" charset="-78"/>
              </a:rPr>
              <a:t>Application Language-Java(Core)</a:t>
            </a:r>
          </a:p>
          <a:p>
            <a:pPr>
              <a:buFont typeface="Wingdings" pitchFamily="2" charset="2"/>
              <a:buChar char="§"/>
            </a:pPr>
            <a:r>
              <a:rPr lang="en-US" dirty="0">
                <a:latin typeface="Adobe Arabic" pitchFamily="18" charset="-78"/>
                <a:cs typeface="Adobe Arabic" pitchFamily="18" charset="-78"/>
              </a:rPr>
              <a:t>Operating System – Windows XP or above Version</a:t>
            </a:r>
          </a:p>
          <a:p>
            <a:pPr>
              <a:buFont typeface="Wingdings" pitchFamily="2" charset="2"/>
              <a:buChar char="§"/>
            </a:pPr>
            <a:r>
              <a:rPr lang="en-US" dirty="0">
                <a:latin typeface="Adobe Arabic" pitchFamily="18" charset="-78"/>
                <a:cs typeface="Adobe Arabic" pitchFamily="18" charset="-78"/>
              </a:rPr>
              <a:t>STS as IDE</a:t>
            </a:r>
          </a:p>
          <a:p>
            <a:pPr>
              <a:buFont typeface="Wingdings" pitchFamily="2" charset="2"/>
              <a:buChar char="§"/>
            </a:pPr>
            <a:r>
              <a:rPr lang="en-US" dirty="0">
                <a:latin typeface="Adobe Arabic" pitchFamily="18" charset="-78"/>
                <a:cs typeface="Adobe Arabic" pitchFamily="18" charset="-78"/>
              </a:rPr>
              <a:t>MySQL Database</a:t>
            </a:r>
          </a:p>
          <a:p>
            <a:pPr>
              <a:buNone/>
            </a:pPr>
            <a:endParaRPr lang="en-US" dirty="0">
              <a:latin typeface="Adobe Arabic" pitchFamily="18" charset="-78"/>
              <a:cs typeface="Adobe Arabic" pitchFamily="18" charset="-78"/>
            </a:endParaRPr>
          </a:p>
          <a:p>
            <a:pPr>
              <a:buNone/>
            </a:pPr>
            <a:r>
              <a:rPr lang="en-US" dirty="0">
                <a:latin typeface="Adobe Arabic" pitchFamily="18" charset="-78"/>
                <a:cs typeface="Adobe Arabic" pitchFamily="18" charset="-78"/>
              </a:rPr>
              <a:t>Hardware Requirements</a:t>
            </a:r>
          </a:p>
          <a:p>
            <a:pPr>
              <a:buFont typeface="Wingdings" pitchFamily="2" charset="2"/>
              <a:buChar char="§"/>
            </a:pPr>
            <a:r>
              <a:rPr lang="en-US" dirty="0">
                <a:latin typeface="Adobe Arabic" pitchFamily="18" charset="-78"/>
                <a:cs typeface="Adobe Arabic" pitchFamily="18" charset="-78"/>
              </a:rPr>
              <a:t>256 MB RAM or above.</a:t>
            </a:r>
          </a:p>
          <a:p>
            <a:pPr>
              <a:buFont typeface="Wingdings" pitchFamily="2" charset="2"/>
              <a:buChar char="§"/>
            </a:pPr>
            <a:r>
              <a:rPr lang="en-US" dirty="0">
                <a:latin typeface="Adobe Arabic" pitchFamily="18" charset="-78"/>
                <a:cs typeface="Adobe Arabic" pitchFamily="18" charset="-78"/>
              </a:rPr>
              <a:t>Processor-</a:t>
            </a:r>
            <a:r>
              <a:rPr lang="en-US" dirty="0" err="1">
                <a:latin typeface="Adobe Arabic" pitchFamily="18" charset="-78"/>
                <a:cs typeface="Adobe Arabic" pitchFamily="18" charset="-78"/>
              </a:rPr>
              <a:t>Pentinum</a:t>
            </a:r>
            <a:r>
              <a:rPr lang="en-US" dirty="0">
                <a:latin typeface="Adobe Arabic" pitchFamily="18" charset="-78"/>
                <a:cs typeface="Adobe Arabic" pitchFamily="18" charset="-78"/>
              </a:rPr>
              <a:t> IV with 1.8 MHz and above</a:t>
            </a:r>
          </a:p>
          <a:p>
            <a:pPr>
              <a:buFont typeface="Wingdings" pitchFamily="2" charset="2"/>
              <a:buChar char="§"/>
            </a:pPr>
            <a:r>
              <a:rPr lang="en-US" dirty="0">
                <a:latin typeface="Adobe Arabic" pitchFamily="18" charset="-78"/>
                <a:cs typeface="Adobe Arabic" pitchFamily="18" charset="-78"/>
              </a:rPr>
              <a:t>Hard Disc-HDD(7GB and above).</a:t>
            </a:r>
          </a:p>
          <a:p>
            <a:pPr>
              <a:buFont typeface="Wingdings" pitchFamily="2" charset="2"/>
              <a:buChar char="§"/>
            </a:pPr>
            <a:r>
              <a:rPr lang="en-US" dirty="0">
                <a:latin typeface="Adobe Arabic" pitchFamily="18" charset="-78"/>
                <a:cs typeface="Adobe Arabic" pitchFamily="18" charset="-78"/>
              </a:rPr>
              <a:t>Basic Terminal Device.</a:t>
            </a:r>
          </a:p>
          <a:p>
            <a:pPr>
              <a:buFont typeface="Wingdings" pitchFamily="2" charset="2"/>
              <a:buChar char="§"/>
            </a:pPr>
            <a:endParaRPr lang="en-US" dirty="0">
              <a:latin typeface="Adobe Arabic" pitchFamily="18" charset="-78"/>
              <a:cs typeface="Adobe Arabic" pitchFamily="18" charset="-78"/>
            </a:endParaRPr>
          </a:p>
          <a:p>
            <a:pPr>
              <a:buNone/>
            </a:pPr>
            <a:endParaRPr lang="en-US" dirty="0">
              <a:latin typeface="Adobe Arabic" pitchFamily="18" charset="-78"/>
              <a:cs typeface="Adobe Arabic" pitchFamily="18" charset="-78"/>
            </a:endParaRPr>
          </a:p>
          <a:p>
            <a:endParaRPr lang="en-IN" dirty="0"/>
          </a:p>
        </p:txBody>
      </p:sp>
    </p:spTree>
    <p:extLst>
      <p:ext uri="{BB962C8B-B14F-4D97-AF65-F5344CB8AC3E}">
        <p14:creationId xmlns:p14="http://schemas.microsoft.com/office/powerpoint/2010/main" val="1660240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DD8A-27AA-7160-5335-7734F43401F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55419DA-8271-1E75-E982-2B70E92816B9}"/>
              </a:ext>
            </a:extLst>
          </p:cNvPr>
          <p:cNvSpPr>
            <a:spLocks noGrp="1"/>
          </p:cNvSpPr>
          <p:nvPr>
            <p:ph idx="1"/>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In the event management system, user and admin can login , and vendors who provide services, can login using phone number. Users Select services, select event venue, date, no. of services and proceed for Billing. user can give ratings and feedback. Vendors can sign up as well. Vendors will have to fill their name, contact no. Admin can accept or reject or delete vendors. All the entities can logout. Vendor can update its information.</a:t>
            </a:r>
            <a:endParaRPr lang="en-IN" dirty="0"/>
          </a:p>
        </p:txBody>
      </p:sp>
    </p:spTree>
    <p:extLst>
      <p:ext uri="{BB962C8B-B14F-4D97-AF65-F5344CB8AC3E}">
        <p14:creationId xmlns:p14="http://schemas.microsoft.com/office/powerpoint/2010/main" val="2332092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FE4B-EE73-9A1D-E409-0086757BFADD}"/>
              </a:ext>
            </a:extLst>
          </p:cNvPr>
          <p:cNvSpPr>
            <a:spLocks noGrp="1"/>
          </p:cNvSpPr>
          <p:nvPr>
            <p:ph type="title" idx="4294967295"/>
          </p:nvPr>
        </p:nvSpPr>
        <p:spPr>
          <a:xfrm>
            <a:off x="0" y="609600"/>
            <a:ext cx="8596313" cy="1320800"/>
          </a:xfrm>
        </p:spPr>
        <p:txBody>
          <a:bodyPr/>
          <a:lstStyle/>
          <a:p>
            <a:r>
              <a:rPr lang="en-IN" dirty="0"/>
              <a:t>               DATA FLOW DIAGRAM(DFD)</a:t>
            </a:r>
          </a:p>
        </p:txBody>
      </p:sp>
      <p:pic>
        <p:nvPicPr>
          <p:cNvPr id="4" name="Picture 3">
            <a:extLst>
              <a:ext uri="{FF2B5EF4-FFF2-40B4-BE49-F238E27FC236}">
                <a16:creationId xmlns:a16="http://schemas.microsoft.com/office/drawing/2014/main" id="{EF2F114E-52FB-49B5-70A3-78105DE67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564" y="1270000"/>
            <a:ext cx="5731510" cy="5364480"/>
          </a:xfrm>
          <a:prstGeom prst="rect">
            <a:avLst/>
          </a:prstGeom>
        </p:spPr>
      </p:pic>
    </p:spTree>
    <p:extLst>
      <p:ext uri="{BB962C8B-B14F-4D97-AF65-F5344CB8AC3E}">
        <p14:creationId xmlns:p14="http://schemas.microsoft.com/office/powerpoint/2010/main" val="40190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9C45EF-A74B-90CA-1486-F82B344285F9}"/>
              </a:ext>
            </a:extLst>
          </p:cNvPr>
          <p:cNvPicPr>
            <a:picLocks noChangeAspect="1"/>
          </p:cNvPicPr>
          <p:nvPr/>
        </p:nvPicPr>
        <p:blipFill>
          <a:blip r:embed="rId2"/>
          <a:stretch>
            <a:fillRect/>
          </a:stretch>
        </p:blipFill>
        <p:spPr>
          <a:xfrm>
            <a:off x="3272479" y="507696"/>
            <a:ext cx="4946650" cy="6270625"/>
          </a:xfrm>
          <a:prstGeom prst="rect">
            <a:avLst/>
          </a:prstGeom>
        </p:spPr>
      </p:pic>
      <p:sp>
        <p:nvSpPr>
          <p:cNvPr id="5" name="Title 4">
            <a:extLst>
              <a:ext uri="{FF2B5EF4-FFF2-40B4-BE49-F238E27FC236}">
                <a16:creationId xmlns:a16="http://schemas.microsoft.com/office/drawing/2014/main" id="{9844336A-76AA-6929-F29A-265AB90A7BAD}"/>
              </a:ext>
            </a:extLst>
          </p:cNvPr>
          <p:cNvSpPr>
            <a:spLocks noGrp="1"/>
          </p:cNvSpPr>
          <p:nvPr>
            <p:ph type="title"/>
          </p:nvPr>
        </p:nvSpPr>
        <p:spPr>
          <a:xfrm>
            <a:off x="307683" y="210766"/>
            <a:ext cx="8596668" cy="1320800"/>
          </a:xfrm>
        </p:spPr>
        <p:txBody>
          <a:bodyPr/>
          <a:lstStyle/>
          <a:p>
            <a:r>
              <a:rPr lang="en-IN" dirty="0"/>
              <a:t>FLOWCHART</a:t>
            </a:r>
          </a:p>
        </p:txBody>
      </p:sp>
    </p:spTree>
    <p:extLst>
      <p:ext uri="{BB962C8B-B14F-4D97-AF65-F5344CB8AC3E}">
        <p14:creationId xmlns:p14="http://schemas.microsoft.com/office/powerpoint/2010/main" val="2419554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56776-1D3D-2689-D2DB-B34C7D43832B}"/>
              </a:ext>
            </a:extLst>
          </p:cNvPr>
          <p:cNvPicPr>
            <a:picLocks noChangeAspect="1"/>
          </p:cNvPicPr>
          <p:nvPr/>
        </p:nvPicPr>
        <p:blipFill>
          <a:blip r:embed="rId2"/>
          <a:stretch>
            <a:fillRect/>
          </a:stretch>
        </p:blipFill>
        <p:spPr>
          <a:xfrm>
            <a:off x="447472" y="713240"/>
            <a:ext cx="9289915" cy="6054090"/>
          </a:xfrm>
          <a:prstGeom prst="rect">
            <a:avLst/>
          </a:prstGeom>
        </p:spPr>
      </p:pic>
      <p:sp>
        <p:nvSpPr>
          <p:cNvPr id="5" name="Title 4">
            <a:extLst>
              <a:ext uri="{FF2B5EF4-FFF2-40B4-BE49-F238E27FC236}">
                <a16:creationId xmlns:a16="http://schemas.microsoft.com/office/drawing/2014/main" id="{8CE637B8-E139-3A30-9A68-35612D316E50}"/>
              </a:ext>
            </a:extLst>
          </p:cNvPr>
          <p:cNvSpPr>
            <a:spLocks noGrp="1"/>
          </p:cNvSpPr>
          <p:nvPr>
            <p:ph type="title"/>
          </p:nvPr>
        </p:nvSpPr>
        <p:spPr>
          <a:xfrm>
            <a:off x="3401079" y="52840"/>
            <a:ext cx="3291551" cy="1320800"/>
          </a:xfrm>
        </p:spPr>
        <p:txBody>
          <a:bodyPr/>
          <a:lstStyle/>
          <a:p>
            <a:r>
              <a:rPr lang="en-IN" dirty="0"/>
              <a:t>ER Diagram</a:t>
            </a:r>
          </a:p>
        </p:txBody>
      </p:sp>
    </p:spTree>
    <p:extLst>
      <p:ext uri="{BB962C8B-B14F-4D97-AF65-F5344CB8AC3E}">
        <p14:creationId xmlns:p14="http://schemas.microsoft.com/office/powerpoint/2010/main" val="3553322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6D1B4E-BF6D-03D3-4CFA-5D0A7E88D10B}"/>
              </a:ext>
            </a:extLst>
          </p:cNvPr>
          <p:cNvPicPr>
            <a:picLocks noChangeAspect="1"/>
          </p:cNvPicPr>
          <p:nvPr/>
        </p:nvPicPr>
        <p:blipFill rotWithShape="1">
          <a:blip r:embed="rId2"/>
          <a:srcRect t="4990"/>
          <a:stretch/>
        </p:blipFill>
        <p:spPr bwMode="auto">
          <a:xfrm>
            <a:off x="418568" y="1926077"/>
            <a:ext cx="5266055" cy="4322323"/>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758BFEA-12FB-763A-E934-2DBF000CDF76}"/>
              </a:ext>
            </a:extLst>
          </p:cNvPr>
          <p:cNvPicPr>
            <a:picLocks noChangeAspect="1"/>
          </p:cNvPicPr>
          <p:nvPr/>
        </p:nvPicPr>
        <p:blipFill rotWithShape="1">
          <a:blip r:embed="rId3"/>
          <a:srcRect t="4858"/>
          <a:stretch/>
        </p:blipFill>
        <p:spPr bwMode="auto">
          <a:xfrm>
            <a:off x="5933872" y="1926077"/>
            <a:ext cx="5720647" cy="4322323"/>
          </a:xfrm>
          <a:prstGeom prst="rect">
            <a:avLst/>
          </a:prstGeom>
          <a:noFill/>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C04D2C0B-3B4C-65C6-3C5F-F81059DA7C98}"/>
              </a:ext>
            </a:extLst>
          </p:cNvPr>
          <p:cNvSpPr>
            <a:spLocks noGrp="1"/>
          </p:cNvSpPr>
          <p:nvPr>
            <p:ph type="title"/>
          </p:nvPr>
        </p:nvSpPr>
        <p:spPr>
          <a:xfrm>
            <a:off x="677334" y="609600"/>
            <a:ext cx="2737075" cy="557719"/>
          </a:xfrm>
        </p:spPr>
        <p:txBody>
          <a:bodyPr>
            <a:normAutofit fontScale="90000"/>
          </a:bodyPr>
          <a:lstStyle/>
          <a:p>
            <a:r>
              <a:rPr lang="en-IN" dirty="0"/>
              <a:t>SNAPSHOT:-</a:t>
            </a:r>
            <a:endParaRPr lang="en-IN" sz="1600" dirty="0"/>
          </a:p>
        </p:txBody>
      </p:sp>
      <p:sp>
        <p:nvSpPr>
          <p:cNvPr id="6" name="TextBox 5">
            <a:extLst>
              <a:ext uri="{FF2B5EF4-FFF2-40B4-BE49-F238E27FC236}">
                <a16:creationId xmlns:a16="http://schemas.microsoft.com/office/drawing/2014/main" id="{CC3C198D-DF81-C800-F136-ABA2E2CFF9F3}"/>
              </a:ext>
            </a:extLst>
          </p:cNvPr>
          <p:cNvSpPr txBox="1"/>
          <p:nvPr/>
        </p:nvSpPr>
        <p:spPr>
          <a:xfrm>
            <a:off x="418568" y="1396079"/>
            <a:ext cx="6099242" cy="369332"/>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Home Page</a:t>
            </a:r>
            <a:r>
              <a:rPr lang="en-US" sz="1800" b="1" dirty="0">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7164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5DC0B3-26A5-E810-B902-3D2AF107BC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418" b="8796"/>
          <a:stretch/>
        </p:blipFill>
        <p:spPr bwMode="auto">
          <a:xfrm>
            <a:off x="972767" y="2094547"/>
            <a:ext cx="8258782" cy="3994968"/>
          </a:xfrm>
          <a:prstGeom prst="rect">
            <a:avLst/>
          </a:prstGeom>
          <a:noFill/>
          <a:ln>
            <a:noFill/>
          </a:ln>
        </p:spPr>
      </p:pic>
      <p:sp>
        <p:nvSpPr>
          <p:cNvPr id="5" name="Title 4">
            <a:extLst>
              <a:ext uri="{FF2B5EF4-FFF2-40B4-BE49-F238E27FC236}">
                <a16:creationId xmlns:a16="http://schemas.microsoft.com/office/drawing/2014/main" id="{B9FE13A0-9BB0-B7FA-F8E0-8A2FE7081E2B}"/>
              </a:ext>
            </a:extLst>
          </p:cNvPr>
          <p:cNvSpPr>
            <a:spLocks noGrp="1"/>
          </p:cNvSpPr>
          <p:nvPr>
            <p:ph type="title" idx="4294967295"/>
          </p:nvPr>
        </p:nvSpPr>
        <p:spPr>
          <a:xfrm>
            <a:off x="0" y="609600"/>
            <a:ext cx="8596313" cy="1320800"/>
          </a:xfrm>
        </p:spPr>
        <p:txBody>
          <a:bodyPr/>
          <a:lstStyle/>
          <a:p>
            <a:br>
              <a:rPr lang="en-IN" sz="1800" dirty="0">
                <a:effectLst/>
                <a:latin typeface="Times New Roman" panose="02020603050405020304" pitchFamily="18" charset="0"/>
                <a:ea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AD8B1F86-0DBC-09B9-ED6C-F7B7BD1B06CD}"/>
              </a:ext>
            </a:extLst>
          </p:cNvPr>
          <p:cNvSpPr txBox="1"/>
          <p:nvPr/>
        </p:nvSpPr>
        <p:spPr>
          <a:xfrm>
            <a:off x="330872" y="311266"/>
            <a:ext cx="6123560" cy="646331"/>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User/admin login:-</a:t>
            </a:r>
            <a:br>
              <a:rPr lang="en-IN"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If login correctly , choose for city:-</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218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2C7CE-DB7F-1086-88BA-EDED28974DAD}"/>
              </a:ext>
            </a:extLst>
          </p:cNvPr>
          <p:cNvPicPr>
            <a:picLocks noChangeAspect="1"/>
          </p:cNvPicPr>
          <p:nvPr/>
        </p:nvPicPr>
        <p:blipFill rotWithShape="1">
          <a:blip r:embed="rId2"/>
          <a:srcRect t="5808"/>
          <a:stretch/>
        </p:blipFill>
        <p:spPr>
          <a:xfrm>
            <a:off x="695527" y="578636"/>
            <a:ext cx="5261610" cy="2513878"/>
          </a:xfrm>
          <a:prstGeom prst="rect">
            <a:avLst/>
          </a:prstGeom>
          <a:noFill/>
          <a:ln>
            <a:noFill/>
          </a:ln>
        </p:spPr>
      </p:pic>
      <p:sp>
        <p:nvSpPr>
          <p:cNvPr id="5" name="TextBox 4">
            <a:extLst>
              <a:ext uri="{FF2B5EF4-FFF2-40B4-BE49-F238E27FC236}">
                <a16:creationId xmlns:a16="http://schemas.microsoft.com/office/drawing/2014/main" id="{3737F09B-755E-9CF7-3F8B-DBC912112904}"/>
              </a:ext>
            </a:extLst>
          </p:cNvPr>
          <p:cNvSpPr txBox="1"/>
          <p:nvPr/>
        </p:nvSpPr>
        <p:spPr>
          <a:xfrm>
            <a:off x="607979" y="121755"/>
            <a:ext cx="6099242"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Choosing city(if present):-</a:t>
            </a:r>
            <a:endParaRPr lang="en-IN" sz="14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1C8639C8-A706-D725-B1EA-D16155BE5DBE}"/>
              </a:ext>
            </a:extLst>
          </p:cNvPr>
          <p:cNvSpPr txBox="1"/>
          <p:nvPr/>
        </p:nvSpPr>
        <p:spPr>
          <a:xfrm>
            <a:off x="607979" y="3346635"/>
            <a:ext cx="6099242"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Choosing city(if not present):-</a:t>
            </a:r>
            <a:endParaRPr lang="en-IN" sz="14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A8DE392F-AC81-600A-DBFF-216AAD1683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45" b="5634"/>
          <a:stretch/>
        </p:blipFill>
        <p:spPr bwMode="auto">
          <a:xfrm>
            <a:off x="695527" y="3806009"/>
            <a:ext cx="7796720" cy="29302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653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55937-1C7A-AE25-00F7-4A5656A5BF3C}"/>
              </a:ext>
            </a:extLst>
          </p:cNvPr>
          <p:cNvPicPr>
            <a:picLocks noChangeAspect="1"/>
          </p:cNvPicPr>
          <p:nvPr/>
        </p:nvPicPr>
        <p:blipFill>
          <a:blip r:embed="rId2"/>
          <a:stretch>
            <a:fillRect/>
          </a:stretch>
        </p:blipFill>
        <p:spPr>
          <a:xfrm>
            <a:off x="1160206" y="1708440"/>
            <a:ext cx="7001300" cy="4274071"/>
          </a:xfrm>
          <a:prstGeom prst="rect">
            <a:avLst/>
          </a:prstGeom>
          <a:noFill/>
          <a:ln>
            <a:noFill/>
          </a:ln>
        </p:spPr>
      </p:pic>
      <p:sp>
        <p:nvSpPr>
          <p:cNvPr id="6" name="TextBox 5">
            <a:extLst>
              <a:ext uri="{FF2B5EF4-FFF2-40B4-BE49-F238E27FC236}">
                <a16:creationId xmlns:a16="http://schemas.microsoft.com/office/drawing/2014/main" id="{D8A0181F-BF32-8A37-5139-D99C44516248}"/>
              </a:ext>
            </a:extLst>
          </p:cNvPr>
          <p:cNvSpPr txBox="1"/>
          <p:nvPr/>
        </p:nvSpPr>
        <p:spPr>
          <a:xfrm>
            <a:off x="1160206" y="614663"/>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If login details are incorrect:-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131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DB6F1B-9BBD-4E7D-508C-7AD0343B5150}"/>
              </a:ext>
            </a:extLst>
          </p:cNvPr>
          <p:cNvPicPr>
            <a:picLocks noChangeAspect="1"/>
          </p:cNvPicPr>
          <p:nvPr/>
        </p:nvPicPr>
        <p:blipFill>
          <a:blip r:embed="rId2"/>
          <a:stretch>
            <a:fillRect/>
          </a:stretch>
        </p:blipFill>
        <p:spPr>
          <a:xfrm>
            <a:off x="866423" y="743232"/>
            <a:ext cx="5731510" cy="2809875"/>
          </a:xfrm>
          <a:prstGeom prst="rect">
            <a:avLst/>
          </a:prstGeom>
        </p:spPr>
      </p:pic>
      <p:pic>
        <p:nvPicPr>
          <p:cNvPr id="3" name="Picture 2">
            <a:extLst>
              <a:ext uri="{FF2B5EF4-FFF2-40B4-BE49-F238E27FC236}">
                <a16:creationId xmlns:a16="http://schemas.microsoft.com/office/drawing/2014/main" id="{2B648F3F-5BD5-AD3D-3000-9F0350ACF684}"/>
              </a:ext>
            </a:extLst>
          </p:cNvPr>
          <p:cNvPicPr>
            <a:picLocks noChangeAspect="1"/>
          </p:cNvPicPr>
          <p:nvPr/>
        </p:nvPicPr>
        <p:blipFill rotWithShape="1">
          <a:blip r:embed="rId3"/>
          <a:srcRect t="4161"/>
          <a:stretch/>
        </p:blipFill>
        <p:spPr bwMode="auto">
          <a:xfrm>
            <a:off x="825499" y="4072281"/>
            <a:ext cx="5772433" cy="2564765"/>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B9782F5-0BFB-C0C6-6BDC-2044403635D2}"/>
              </a:ext>
            </a:extLst>
          </p:cNvPr>
          <p:cNvSpPr txBox="1"/>
          <p:nvPr/>
        </p:nvSpPr>
        <p:spPr>
          <a:xfrm>
            <a:off x="866423" y="301009"/>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User can select any event according to needs:-</a:t>
            </a:r>
            <a:endParaRPr lang="en-IN"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A5260EDF-EE2D-C9BD-7A3B-AFF4452D6CE9}"/>
              </a:ext>
            </a:extLst>
          </p:cNvPr>
          <p:cNvSpPr txBox="1"/>
          <p:nvPr/>
        </p:nvSpPr>
        <p:spPr>
          <a:xfrm>
            <a:off x="825500" y="3702949"/>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Select any Service:-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4528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965D-E92F-053E-58DE-52784CB381FF}"/>
              </a:ext>
            </a:extLst>
          </p:cNvPr>
          <p:cNvSpPr>
            <a:spLocks noGrp="1"/>
          </p:cNvSpPr>
          <p:nvPr>
            <p:ph type="title"/>
          </p:nvPr>
        </p:nvSpPr>
        <p:spPr>
          <a:xfrm>
            <a:off x="677334" y="214009"/>
            <a:ext cx="8596668" cy="535021"/>
          </a:xfrm>
        </p:spPr>
        <p:txBody>
          <a:bodyPr>
            <a:normAutofit fontScale="90000"/>
          </a:bodyPr>
          <a:lstStyle/>
          <a:p>
            <a:r>
              <a:rPr lang="en-IN" dirty="0"/>
              <a:t>Contents:-</a:t>
            </a:r>
          </a:p>
        </p:txBody>
      </p:sp>
      <p:sp>
        <p:nvSpPr>
          <p:cNvPr id="3" name="Content Placeholder 2">
            <a:extLst>
              <a:ext uri="{FF2B5EF4-FFF2-40B4-BE49-F238E27FC236}">
                <a16:creationId xmlns:a16="http://schemas.microsoft.com/office/drawing/2014/main" id="{E52F5130-EF7A-9B7E-16FF-E3933A4FD217}"/>
              </a:ext>
            </a:extLst>
          </p:cNvPr>
          <p:cNvSpPr>
            <a:spLocks noGrp="1"/>
          </p:cNvSpPr>
          <p:nvPr>
            <p:ph idx="1"/>
          </p:nvPr>
        </p:nvSpPr>
        <p:spPr>
          <a:xfrm>
            <a:off x="677334" y="749030"/>
            <a:ext cx="8596668" cy="5817140"/>
          </a:xfrm>
        </p:spPr>
        <p:txBody>
          <a:bodyPr>
            <a:noAutofit/>
          </a:bodyPr>
          <a:lstStyle/>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TECHNOLOGY DESCRIPTON(Spring Boot(Java),</a:t>
            </a:r>
            <a:r>
              <a:rPr lang="en-US" sz="2200" b="1" dirty="0" err="1">
                <a:latin typeface="Times New Roman" panose="02020603050405020304" pitchFamily="18" charset="0"/>
                <a:cs typeface="Times New Roman" panose="02020603050405020304" pitchFamily="18" charset="0"/>
              </a:rPr>
              <a:t>MySQL,ReactJs</a:t>
            </a:r>
            <a:r>
              <a:rPr lang="en-US" sz="2200" b="1" dirty="0">
                <a:latin typeface="Times New Roman" panose="02020603050405020304" pitchFamily="18" charset="0"/>
                <a:cs typeface="Times New Roman" panose="02020603050405020304" pitchFamily="18" charset="0"/>
              </a:rPr>
              <a:t>)</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FEATURES</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SPECIFICATIONS</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H/W &amp; S/W REQUIREMENTS</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DATA FLOW CHART</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INTRODUCTION(PROJECT)</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FLOW CHART</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DFD</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ER Diagram</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SNAP SHOT</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FUTURE SCOPE</a:t>
            </a:r>
          </a:p>
          <a:p>
            <a:pPr fontAlgn="base">
              <a:buFont typeface="Wingdings" pitchFamily="2" charset="2"/>
              <a:buChar char="Ø"/>
            </a:pPr>
            <a:r>
              <a:rPr lang="en-US" sz="2200" b="1" dirty="0">
                <a:latin typeface="Times New Roman" panose="02020603050405020304" pitchFamily="18" charset="0"/>
                <a:cs typeface="Times New Roman" panose="02020603050405020304" pitchFamily="18" charset="0"/>
              </a:rPr>
              <a:t>COCLUSION</a:t>
            </a: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28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A07D48-B933-4FD0-8A1F-A5BCD088160F}"/>
              </a:ext>
            </a:extLst>
          </p:cNvPr>
          <p:cNvPicPr>
            <a:picLocks noChangeAspect="1"/>
          </p:cNvPicPr>
          <p:nvPr/>
        </p:nvPicPr>
        <p:blipFill rotWithShape="1">
          <a:blip r:embed="rId2"/>
          <a:srcRect t="4585"/>
          <a:stretch/>
        </p:blipFill>
        <p:spPr bwMode="auto">
          <a:xfrm>
            <a:off x="822960" y="686900"/>
            <a:ext cx="5273040" cy="2561590"/>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A988AAC-39C1-6507-2DE9-F64A21E2CF07}"/>
              </a:ext>
            </a:extLst>
          </p:cNvPr>
          <p:cNvPicPr>
            <a:picLocks noChangeAspect="1"/>
          </p:cNvPicPr>
          <p:nvPr/>
        </p:nvPicPr>
        <p:blipFill>
          <a:blip r:embed="rId3"/>
          <a:stretch>
            <a:fillRect/>
          </a:stretch>
        </p:blipFill>
        <p:spPr>
          <a:xfrm>
            <a:off x="835795" y="3978842"/>
            <a:ext cx="5266690" cy="2641600"/>
          </a:xfrm>
          <a:prstGeom prst="rect">
            <a:avLst/>
          </a:prstGeom>
          <a:noFill/>
          <a:ln>
            <a:noFill/>
          </a:ln>
        </p:spPr>
      </p:pic>
      <p:sp>
        <p:nvSpPr>
          <p:cNvPr id="6" name="TextBox 5">
            <a:extLst>
              <a:ext uri="{FF2B5EF4-FFF2-40B4-BE49-F238E27FC236}">
                <a16:creationId xmlns:a16="http://schemas.microsoft.com/office/drawing/2014/main" id="{225A7017-989E-51F0-D216-E4D361D39470}"/>
              </a:ext>
            </a:extLst>
          </p:cNvPr>
          <p:cNvSpPr txBox="1"/>
          <p:nvPr/>
        </p:nvSpPr>
        <p:spPr>
          <a:xfrm>
            <a:off x="822960" y="227313"/>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Total Bill:-</a:t>
            </a:r>
            <a:endParaRPr lang="en-IN"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2DFF182-504C-E899-4375-3F8BFF9D3D79}"/>
              </a:ext>
            </a:extLst>
          </p:cNvPr>
          <p:cNvSpPr txBox="1"/>
          <p:nvPr/>
        </p:nvSpPr>
        <p:spPr>
          <a:xfrm>
            <a:off x="702956" y="3429000"/>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Feedback/Orders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4011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92A582-A4BD-9136-79A1-B88F3FA69C7D}"/>
              </a:ext>
            </a:extLst>
          </p:cNvPr>
          <p:cNvPicPr>
            <a:picLocks noChangeAspect="1"/>
          </p:cNvPicPr>
          <p:nvPr/>
        </p:nvPicPr>
        <p:blipFill>
          <a:blip r:embed="rId2"/>
          <a:stretch>
            <a:fillRect/>
          </a:stretch>
        </p:blipFill>
        <p:spPr>
          <a:xfrm>
            <a:off x="829310" y="504971"/>
            <a:ext cx="5266690" cy="2682875"/>
          </a:xfrm>
          <a:prstGeom prst="rect">
            <a:avLst/>
          </a:prstGeom>
          <a:noFill/>
          <a:ln>
            <a:noFill/>
          </a:ln>
        </p:spPr>
      </p:pic>
      <p:pic>
        <p:nvPicPr>
          <p:cNvPr id="3" name="Picture 2">
            <a:extLst>
              <a:ext uri="{FF2B5EF4-FFF2-40B4-BE49-F238E27FC236}">
                <a16:creationId xmlns:a16="http://schemas.microsoft.com/office/drawing/2014/main" id="{BFC2470D-A106-9853-E881-4C4B779B974D}"/>
              </a:ext>
            </a:extLst>
          </p:cNvPr>
          <p:cNvPicPr>
            <a:picLocks noChangeAspect="1"/>
          </p:cNvPicPr>
          <p:nvPr/>
        </p:nvPicPr>
        <p:blipFill>
          <a:blip r:embed="rId3"/>
          <a:stretch>
            <a:fillRect/>
          </a:stretch>
        </p:blipFill>
        <p:spPr>
          <a:xfrm>
            <a:off x="778654" y="3922754"/>
            <a:ext cx="5266690" cy="2682875"/>
          </a:xfrm>
          <a:prstGeom prst="rect">
            <a:avLst/>
          </a:prstGeom>
          <a:noFill/>
          <a:ln>
            <a:noFill/>
          </a:ln>
        </p:spPr>
      </p:pic>
      <p:sp>
        <p:nvSpPr>
          <p:cNvPr id="6" name="TextBox 5">
            <a:extLst>
              <a:ext uri="{FF2B5EF4-FFF2-40B4-BE49-F238E27FC236}">
                <a16:creationId xmlns:a16="http://schemas.microsoft.com/office/drawing/2014/main" id="{E0753618-7840-84DC-91C7-C3789E54FDAB}"/>
              </a:ext>
            </a:extLst>
          </p:cNvPr>
          <p:cNvSpPr txBox="1"/>
          <p:nvPr/>
        </p:nvSpPr>
        <p:spPr>
          <a:xfrm>
            <a:off x="778654" y="135639"/>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Order Summary:-</a:t>
            </a:r>
            <a:endParaRPr lang="en-IN"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38498254-B4A5-8BE5-0A5A-FB9981397B9C}"/>
              </a:ext>
            </a:extLst>
          </p:cNvPr>
          <p:cNvSpPr txBox="1"/>
          <p:nvPr/>
        </p:nvSpPr>
        <p:spPr>
          <a:xfrm>
            <a:off x="778654" y="3553422"/>
            <a:ext cx="6109854" cy="369332"/>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Feedback</a:t>
            </a:r>
            <a:r>
              <a:rPr lang="en-US" sz="1800" b="1" dirty="0">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4986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371612-7458-A581-0BDF-A6EA387BF5CD}"/>
              </a:ext>
            </a:extLst>
          </p:cNvPr>
          <p:cNvPicPr>
            <a:picLocks noChangeAspect="1"/>
          </p:cNvPicPr>
          <p:nvPr/>
        </p:nvPicPr>
        <p:blipFill>
          <a:blip r:embed="rId2"/>
          <a:stretch>
            <a:fillRect/>
          </a:stretch>
        </p:blipFill>
        <p:spPr>
          <a:xfrm>
            <a:off x="829310" y="762635"/>
            <a:ext cx="5266690" cy="2666365"/>
          </a:xfrm>
          <a:prstGeom prst="rect">
            <a:avLst/>
          </a:prstGeom>
          <a:noFill/>
          <a:ln>
            <a:noFill/>
          </a:ln>
        </p:spPr>
      </p:pic>
      <p:pic>
        <p:nvPicPr>
          <p:cNvPr id="3" name="Picture 2">
            <a:extLst>
              <a:ext uri="{FF2B5EF4-FFF2-40B4-BE49-F238E27FC236}">
                <a16:creationId xmlns:a16="http://schemas.microsoft.com/office/drawing/2014/main" id="{C503415B-BD63-E649-1AFD-32AC4839042F}"/>
              </a:ext>
            </a:extLst>
          </p:cNvPr>
          <p:cNvPicPr>
            <a:picLocks noChangeAspect="1"/>
          </p:cNvPicPr>
          <p:nvPr/>
        </p:nvPicPr>
        <p:blipFill>
          <a:blip r:embed="rId3"/>
          <a:stretch>
            <a:fillRect/>
          </a:stretch>
        </p:blipFill>
        <p:spPr>
          <a:xfrm>
            <a:off x="825500" y="3947336"/>
            <a:ext cx="5270500" cy="2698750"/>
          </a:xfrm>
          <a:prstGeom prst="rect">
            <a:avLst/>
          </a:prstGeom>
          <a:noFill/>
          <a:ln>
            <a:noFill/>
          </a:ln>
        </p:spPr>
      </p:pic>
      <p:sp>
        <p:nvSpPr>
          <p:cNvPr id="7" name="TextBox 6">
            <a:extLst>
              <a:ext uri="{FF2B5EF4-FFF2-40B4-BE49-F238E27FC236}">
                <a16:creationId xmlns:a16="http://schemas.microsoft.com/office/drawing/2014/main" id="{96352CF8-CA5A-908D-7F0B-C48BE1AE7DE9}"/>
              </a:ext>
            </a:extLst>
          </p:cNvPr>
          <p:cNvSpPr txBox="1"/>
          <p:nvPr/>
        </p:nvSpPr>
        <p:spPr>
          <a:xfrm>
            <a:off x="825500" y="406085"/>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Add New User:-</a:t>
            </a:r>
            <a:endParaRPr lang="en-IN" sz="14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15AC685D-3D01-EED2-9C21-3EB1EFE136D3}"/>
              </a:ext>
            </a:extLst>
          </p:cNvPr>
          <p:cNvSpPr txBox="1"/>
          <p:nvPr/>
        </p:nvSpPr>
        <p:spPr>
          <a:xfrm>
            <a:off x="825500" y="3557535"/>
            <a:ext cx="6109854" cy="369332"/>
          </a:xfrm>
          <a:prstGeom prst="rect">
            <a:avLst/>
          </a:prstGeom>
          <a:noFill/>
        </p:spPr>
        <p:txBody>
          <a:bodyPr wrap="square">
            <a:spAutoFit/>
          </a:bodyPr>
          <a:lstStyle/>
          <a:p>
            <a:r>
              <a:rPr lang="en-US" b="1" dirty="0">
                <a:latin typeface="Times New Roman" panose="02020603050405020304" pitchFamily="18" charset="0"/>
                <a:ea typeface="Times New Roman" panose="02020603050405020304" pitchFamily="18" charset="0"/>
              </a:rPr>
              <a:t>Story</a:t>
            </a:r>
            <a:r>
              <a:rPr lang="en-US" sz="1800" b="1" dirty="0">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49839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86D94D-91E4-629D-AD10-CEFCDEEC509E}"/>
              </a:ext>
            </a:extLst>
          </p:cNvPr>
          <p:cNvPicPr>
            <a:picLocks noChangeAspect="1"/>
          </p:cNvPicPr>
          <p:nvPr/>
        </p:nvPicPr>
        <p:blipFill>
          <a:blip r:embed="rId2"/>
          <a:stretch>
            <a:fillRect/>
          </a:stretch>
        </p:blipFill>
        <p:spPr>
          <a:xfrm>
            <a:off x="1134569" y="738505"/>
            <a:ext cx="5730239" cy="2690495"/>
          </a:xfrm>
          <a:prstGeom prst="rect">
            <a:avLst/>
          </a:prstGeom>
          <a:noFill/>
          <a:ln>
            <a:noFill/>
          </a:ln>
        </p:spPr>
      </p:pic>
      <p:pic>
        <p:nvPicPr>
          <p:cNvPr id="3" name="Picture 2">
            <a:extLst>
              <a:ext uri="{FF2B5EF4-FFF2-40B4-BE49-F238E27FC236}">
                <a16:creationId xmlns:a16="http://schemas.microsoft.com/office/drawing/2014/main" id="{3D7E0E06-5333-7D3E-6A82-3F98947464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819" b="7456"/>
          <a:stretch/>
        </p:blipFill>
        <p:spPr bwMode="auto">
          <a:xfrm>
            <a:off x="1134570" y="3853853"/>
            <a:ext cx="5730240" cy="2786976"/>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9DDA255-E11B-5168-957E-32A1FC8068AD}"/>
              </a:ext>
            </a:extLst>
          </p:cNvPr>
          <p:cNvSpPr txBox="1"/>
          <p:nvPr/>
        </p:nvSpPr>
        <p:spPr>
          <a:xfrm>
            <a:off x="1134569" y="445322"/>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About:-</a:t>
            </a:r>
            <a:endParaRPr lang="en-IN"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061370CB-22CA-4F02-2432-B0E34AF67194}"/>
              </a:ext>
            </a:extLst>
          </p:cNvPr>
          <p:cNvSpPr txBox="1"/>
          <p:nvPr/>
        </p:nvSpPr>
        <p:spPr>
          <a:xfrm>
            <a:off x="1134569" y="3516284"/>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Vendor Login:-</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23302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5E8C86-47B3-5550-252A-0C87FDCDD2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181" b="5626"/>
          <a:stretch/>
        </p:blipFill>
        <p:spPr bwMode="auto">
          <a:xfrm>
            <a:off x="982102" y="3985469"/>
            <a:ext cx="5730240" cy="2778125"/>
          </a:xfrm>
          <a:prstGeom prst="rect">
            <a:avLst/>
          </a:prstGeom>
          <a:noFill/>
          <a:ln>
            <a:noFill/>
          </a:ln>
          <a:extLst>
            <a:ext uri="{53640926-AAD7-44D8-BBD7-CCE9431645EC}">
              <a14:shadowObscured xmlns:a14="http://schemas.microsoft.com/office/drawing/2010/main"/>
            </a:ext>
          </a:extLst>
        </p:spPr>
      </p:pic>
      <p:pic>
        <p:nvPicPr>
          <p:cNvPr id="3" name="Picture 2" descr="Screenshot (31)">
            <a:extLst>
              <a:ext uri="{FF2B5EF4-FFF2-40B4-BE49-F238E27FC236}">
                <a16:creationId xmlns:a16="http://schemas.microsoft.com/office/drawing/2014/main" id="{F9164CC6-F73A-490E-C1F9-7D3BE816859D}"/>
              </a:ext>
            </a:extLst>
          </p:cNvPr>
          <p:cNvPicPr>
            <a:picLocks noChangeAspect="1"/>
          </p:cNvPicPr>
          <p:nvPr/>
        </p:nvPicPr>
        <p:blipFill rotWithShape="1">
          <a:blip r:embed="rId3"/>
          <a:srcRect l="-924" t="8228" r="924" b="7401"/>
          <a:stretch/>
        </p:blipFill>
        <p:spPr>
          <a:xfrm>
            <a:off x="982102" y="452335"/>
            <a:ext cx="5266690" cy="2976665"/>
          </a:xfrm>
          <a:prstGeom prst="rect">
            <a:avLst/>
          </a:prstGeom>
        </p:spPr>
      </p:pic>
      <p:sp>
        <p:nvSpPr>
          <p:cNvPr id="6" name="TextBox 5">
            <a:extLst>
              <a:ext uri="{FF2B5EF4-FFF2-40B4-BE49-F238E27FC236}">
                <a16:creationId xmlns:a16="http://schemas.microsoft.com/office/drawing/2014/main" id="{ED9ED22D-D5FB-0A1A-0DF5-093787A4814C}"/>
              </a:ext>
            </a:extLst>
          </p:cNvPr>
          <p:cNvSpPr txBox="1"/>
          <p:nvPr/>
        </p:nvSpPr>
        <p:spPr>
          <a:xfrm>
            <a:off x="982102" y="3616137"/>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Vendor Details:-</a:t>
            </a:r>
            <a:endParaRPr lang="en-IN" sz="1400" dirty="0">
              <a:effectLst/>
              <a:latin typeface="Times New Roman" panose="02020603050405020304" pitchFamily="18" charset="0"/>
              <a:ea typeface="Times New Roman" panose="02020603050405020304" pitchFamily="18" charset="0"/>
            </a:endParaRPr>
          </a:p>
        </p:txBody>
      </p:sp>
      <p:sp>
        <p:nvSpPr>
          <p:cNvPr id="52" name="TextBox 51">
            <a:extLst>
              <a:ext uri="{FF2B5EF4-FFF2-40B4-BE49-F238E27FC236}">
                <a16:creationId xmlns:a16="http://schemas.microsoft.com/office/drawing/2014/main" id="{E09716C0-8D40-E706-CD02-F4EBAB55AD70}"/>
              </a:ext>
            </a:extLst>
          </p:cNvPr>
          <p:cNvSpPr txBox="1"/>
          <p:nvPr/>
        </p:nvSpPr>
        <p:spPr>
          <a:xfrm>
            <a:off x="982102" y="94406"/>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Vendor try to login in with wrong credentials:-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476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C3A9B9-DC86-AD3C-015B-EA82B01E6829}"/>
              </a:ext>
            </a:extLst>
          </p:cNvPr>
          <p:cNvPicPr>
            <a:picLocks noChangeAspect="1"/>
          </p:cNvPicPr>
          <p:nvPr/>
        </p:nvPicPr>
        <p:blipFill>
          <a:blip r:embed="rId2"/>
          <a:stretch>
            <a:fillRect/>
          </a:stretch>
        </p:blipFill>
        <p:spPr>
          <a:xfrm>
            <a:off x="1060977" y="668020"/>
            <a:ext cx="5731510" cy="2760980"/>
          </a:xfrm>
          <a:prstGeom prst="rect">
            <a:avLst/>
          </a:prstGeom>
        </p:spPr>
      </p:pic>
      <p:pic>
        <p:nvPicPr>
          <p:cNvPr id="3" name="Picture 2">
            <a:extLst>
              <a:ext uri="{FF2B5EF4-FFF2-40B4-BE49-F238E27FC236}">
                <a16:creationId xmlns:a16="http://schemas.microsoft.com/office/drawing/2014/main" id="{74195026-4AA7-EC5C-5A33-E1850CB46F61}"/>
              </a:ext>
            </a:extLst>
          </p:cNvPr>
          <p:cNvPicPr>
            <a:picLocks noChangeAspect="1"/>
          </p:cNvPicPr>
          <p:nvPr/>
        </p:nvPicPr>
        <p:blipFill rotWithShape="1">
          <a:blip r:embed="rId3"/>
          <a:srcRect l="-170" t="7330" r="170" b="7028"/>
          <a:stretch/>
        </p:blipFill>
        <p:spPr>
          <a:xfrm>
            <a:off x="1060977" y="4007796"/>
            <a:ext cx="5731510" cy="2760980"/>
          </a:xfrm>
          <a:prstGeom prst="rect">
            <a:avLst/>
          </a:prstGeom>
        </p:spPr>
      </p:pic>
      <p:sp>
        <p:nvSpPr>
          <p:cNvPr id="6" name="TextBox 5">
            <a:extLst>
              <a:ext uri="{FF2B5EF4-FFF2-40B4-BE49-F238E27FC236}">
                <a16:creationId xmlns:a16="http://schemas.microsoft.com/office/drawing/2014/main" id="{7B33D219-F1B0-F7ED-FD99-790B7FCCC68A}"/>
              </a:ext>
            </a:extLst>
          </p:cNvPr>
          <p:cNvSpPr txBox="1"/>
          <p:nvPr/>
        </p:nvSpPr>
        <p:spPr>
          <a:xfrm>
            <a:off x="1060977" y="298688"/>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New Vendor:-</a:t>
            </a:r>
            <a:endParaRPr lang="en-IN" sz="14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608016D-0DA3-F0B1-0D0C-28521FBFF87F}"/>
              </a:ext>
            </a:extLst>
          </p:cNvPr>
          <p:cNvSpPr txBox="1"/>
          <p:nvPr/>
        </p:nvSpPr>
        <p:spPr>
          <a:xfrm>
            <a:off x="1060977" y="3533732"/>
            <a:ext cx="6109854"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New Vendor Registered:-</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7809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D20ED1-5925-9901-B812-7EB1EAF428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0" b="4526"/>
          <a:stretch/>
        </p:blipFill>
        <p:spPr bwMode="auto">
          <a:xfrm>
            <a:off x="1320381" y="615687"/>
            <a:ext cx="5731510" cy="2813313"/>
          </a:xfrm>
          <a:prstGeom prst="rect">
            <a:avLst/>
          </a:prstGeom>
          <a:noFill/>
          <a:ln>
            <a:noFill/>
          </a:ln>
        </p:spPr>
      </p:pic>
      <p:pic>
        <p:nvPicPr>
          <p:cNvPr id="3" name="Picture 2">
            <a:extLst>
              <a:ext uri="{FF2B5EF4-FFF2-40B4-BE49-F238E27FC236}">
                <a16:creationId xmlns:a16="http://schemas.microsoft.com/office/drawing/2014/main" id="{F659A944-7FD4-EB75-7AA7-84213DB521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09" b="4728"/>
          <a:stretch/>
        </p:blipFill>
        <p:spPr bwMode="auto">
          <a:xfrm>
            <a:off x="1320381" y="3900791"/>
            <a:ext cx="5731510" cy="2813313"/>
          </a:xfrm>
          <a:prstGeom prst="rect">
            <a:avLst/>
          </a:prstGeom>
          <a:noFill/>
          <a:ln>
            <a:noFill/>
          </a:ln>
        </p:spPr>
      </p:pic>
      <p:sp>
        <p:nvSpPr>
          <p:cNvPr id="6" name="TextBox 5">
            <a:extLst>
              <a:ext uri="{FF2B5EF4-FFF2-40B4-BE49-F238E27FC236}">
                <a16:creationId xmlns:a16="http://schemas.microsoft.com/office/drawing/2014/main" id="{901A4073-3FB6-5A64-7BB6-C5A25F1EDA4F}"/>
              </a:ext>
            </a:extLst>
          </p:cNvPr>
          <p:cNvSpPr txBox="1"/>
          <p:nvPr/>
        </p:nvSpPr>
        <p:spPr>
          <a:xfrm>
            <a:off x="195348" y="199550"/>
            <a:ext cx="6109854" cy="360483"/>
          </a:xfrm>
          <a:prstGeom prst="rect">
            <a:avLst/>
          </a:prstGeom>
          <a:noFill/>
        </p:spPr>
        <p:txBody>
          <a:bodyPr wrap="square">
            <a:spAutoFit/>
          </a:bodyPr>
          <a:lstStyle/>
          <a:p>
            <a:pPr marL="1087120" marR="478790" indent="-6350" algn="just">
              <a:lnSpc>
                <a:spcPct val="103000"/>
              </a:lnSpc>
              <a:spcAft>
                <a:spcPts val="60"/>
              </a:spcAft>
            </a:pPr>
            <a:r>
              <a:rPr lang="en-IN" sz="1800" b="1" dirty="0">
                <a:solidFill>
                  <a:srgbClr val="000000"/>
                </a:solidFill>
                <a:effectLst/>
                <a:latin typeface="Times New Roman" panose="02020603050405020304" pitchFamily="18" charset="0"/>
                <a:ea typeface="Times New Roman" panose="02020603050405020304" pitchFamily="18" charset="0"/>
              </a:rPr>
              <a:t>Admin Page(add vendor):-</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32C90AE-1B89-D9BF-1B7E-0AA9BAEE0005}"/>
              </a:ext>
            </a:extLst>
          </p:cNvPr>
          <p:cNvSpPr txBox="1"/>
          <p:nvPr/>
        </p:nvSpPr>
        <p:spPr>
          <a:xfrm>
            <a:off x="195348" y="3484654"/>
            <a:ext cx="6109854" cy="360483"/>
          </a:xfrm>
          <a:prstGeom prst="rect">
            <a:avLst/>
          </a:prstGeom>
          <a:noFill/>
        </p:spPr>
        <p:txBody>
          <a:bodyPr wrap="square">
            <a:spAutoFit/>
          </a:bodyPr>
          <a:lstStyle/>
          <a:p>
            <a:pPr marL="1087120" marR="478790" indent="-6350" algn="just">
              <a:lnSpc>
                <a:spcPct val="103000"/>
              </a:lnSpc>
              <a:spcAft>
                <a:spcPts val="60"/>
              </a:spcAft>
            </a:pPr>
            <a:r>
              <a:rPr lang="en-IN" sz="1800" b="1" dirty="0">
                <a:solidFill>
                  <a:srgbClr val="000000"/>
                </a:solidFill>
                <a:effectLst/>
                <a:latin typeface="Times New Roman" panose="02020603050405020304" pitchFamily="18" charset="0"/>
                <a:ea typeface="Times New Roman" panose="02020603050405020304" pitchFamily="18" charset="0"/>
              </a:rPr>
              <a:t>Added Vendor By the Admin:-</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9227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2B0AD-3B71-28DE-6458-73691D7124D7}"/>
              </a:ext>
            </a:extLst>
          </p:cNvPr>
          <p:cNvPicPr>
            <a:picLocks noChangeAspect="1"/>
          </p:cNvPicPr>
          <p:nvPr/>
        </p:nvPicPr>
        <p:blipFill rotWithShape="1">
          <a:blip r:embed="rId2"/>
          <a:srcRect t="4260"/>
          <a:stretch/>
        </p:blipFill>
        <p:spPr>
          <a:xfrm>
            <a:off x="2159783" y="1780161"/>
            <a:ext cx="5265420" cy="3125463"/>
          </a:xfrm>
          <a:prstGeom prst="rect">
            <a:avLst/>
          </a:prstGeom>
          <a:noFill/>
          <a:ln>
            <a:noFill/>
          </a:ln>
        </p:spPr>
      </p:pic>
      <p:sp>
        <p:nvSpPr>
          <p:cNvPr id="5" name="TextBox 4">
            <a:extLst>
              <a:ext uri="{FF2B5EF4-FFF2-40B4-BE49-F238E27FC236}">
                <a16:creationId xmlns:a16="http://schemas.microsoft.com/office/drawing/2014/main" id="{D7B02CA4-375C-544F-5399-C19BC65995DB}"/>
              </a:ext>
            </a:extLst>
          </p:cNvPr>
          <p:cNvSpPr txBox="1"/>
          <p:nvPr/>
        </p:nvSpPr>
        <p:spPr>
          <a:xfrm>
            <a:off x="1043247" y="982189"/>
            <a:ext cx="6109854" cy="645818"/>
          </a:xfrm>
          <a:prstGeom prst="rect">
            <a:avLst/>
          </a:prstGeom>
          <a:noFill/>
        </p:spPr>
        <p:txBody>
          <a:bodyPr wrap="square">
            <a:spAutoFit/>
          </a:bodyPr>
          <a:lstStyle/>
          <a:p>
            <a:pPr marL="1087120" marR="478790" indent="-6350" algn="just">
              <a:lnSpc>
                <a:spcPct val="103000"/>
              </a:lnSpc>
              <a:spcAft>
                <a:spcPts val="60"/>
              </a:spcAft>
            </a:pPr>
            <a:r>
              <a:rPr lang="en-IN" sz="1800" b="1" dirty="0">
                <a:solidFill>
                  <a:srgbClr val="000000"/>
                </a:solidFill>
                <a:effectLst/>
                <a:latin typeface="Times New Roman" panose="02020603050405020304" pitchFamily="18" charset="0"/>
                <a:ea typeface="Times New Roman" panose="02020603050405020304" pitchFamily="18" charset="0"/>
              </a:rPr>
              <a:t>Sign of twitter/fb/</a:t>
            </a:r>
            <a:r>
              <a:rPr lang="en-IN" sz="1800" b="1" dirty="0" err="1">
                <a:solidFill>
                  <a:srgbClr val="000000"/>
                </a:solidFill>
                <a:effectLst/>
                <a:latin typeface="Times New Roman" panose="02020603050405020304" pitchFamily="18" charset="0"/>
                <a:ea typeface="Times New Roman" panose="02020603050405020304" pitchFamily="18" charset="0"/>
              </a:rPr>
              <a:t>youtube</a:t>
            </a:r>
            <a:r>
              <a:rPr lang="en-IN" sz="1800" b="1" dirty="0">
                <a:solidFill>
                  <a:srgbClr val="000000"/>
                </a:solidFill>
                <a:effectLst/>
                <a:latin typeface="Times New Roman" panose="02020603050405020304" pitchFamily="18" charset="0"/>
                <a:ea typeface="Times New Roman" panose="02020603050405020304" pitchFamily="18" charset="0"/>
              </a:rPr>
              <a:t> will open that page:-</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63559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696C-EF53-33B4-545E-97070CAF3015}"/>
              </a:ext>
            </a:extLst>
          </p:cNvPr>
          <p:cNvSpPr>
            <a:spLocks noGrp="1"/>
          </p:cNvSpPr>
          <p:nvPr>
            <p:ph type="title"/>
          </p:nvPr>
        </p:nvSpPr>
        <p:spPr/>
        <p:txBody>
          <a:bodyPr/>
          <a:lstStyle/>
          <a:p>
            <a:r>
              <a:rPr lang="en-IN" dirty="0"/>
              <a:t>FUTURE SCOPE:-</a:t>
            </a:r>
          </a:p>
        </p:txBody>
      </p:sp>
      <p:sp>
        <p:nvSpPr>
          <p:cNvPr id="4" name="Content Placeholder 3">
            <a:extLst>
              <a:ext uri="{FF2B5EF4-FFF2-40B4-BE49-F238E27FC236}">
                <a16:creationId xmlns:a16="http://schemas.microsoft.com/office/drawing/2014/main" id="{E8A4E139-BE3E-5A49-D018-A1EBCAEC98FF}"/>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There is a scope for further development in our project to a great extent. A number of features can be added to this system in future like adding events like seminar, awards show </a:t>
            </a:r>
            <a:r>
              <a:rPr lang="en-US" sz="1800" dirty="0" err="1">
                <a:effectLst/>
                <a:latin typeface="Times New Roman" panose="02020603050405020304" pitchFamily="18" charset="0"/>
                <a:ea typeface="Times New Roman" panose="02020603050405020304" pitchFamily="18" charset="0"/>
              </a:rPr>
              <a:t>etc</a:t>
            </a:r>
            <a:r>
              <a:rPr lang="en-US" sz="1800" dirty="0">
                <a:effectLst/>
                <a:latin typeface="Times New Roman" panose="02020603050405020304" pitchFamily="18" charset="0"/>
                <a:ea typeface="Times New Roman" panose="02020603050405020304" pitchFamily="18" charset="0"/>
              </a:rPr>
              <a:t> and adding multiple services to the events and search event by date too. Another feature we wished to implement was providing subscribed user 5% off.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These features could have implemented unless the time did not limit us.</a:t>
            </a:r>
            <a:endParaRPr lang="en-IN" dirty="0"/>
          </a:p>
        </p:txBody>
      </p:sp>
    </p:spTree>
    <p:extLst>
      <p:ext uri="{BB962C8B-B14F-4D97-AF65-F5344CB8AC3E}">
        <p14:creationId xmlns:p14="http://schemas.microsoft.com/office/powerpoint/2010/main" val="287051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4CA7-1D58-A52C-8726-E6ABA5479EBA}"/>
              </a:ext>
            </a:extLst>
          </p:cNvPr>
          <p:cNvSpPr>
            <a:spLocks noGrp="1"/>
          </p:cNvSpPr>
          <p:nvPr>
            <p:ph type="title"/>
          </p:nvPr>
        </p:nvSpPr>
        <p:spPr/>
        <p:txBody>
          <a:bodyPr/>
          <a:lstStyle/>
          <a:p>
            <a:r>
              <a:rPr lang="en-IN" dirty="0"/>
              <a:t>CONCLUSION:-</a:t>
            </a:r>
          </a:p>
        </p:txBody>
      </p:sp>
      <p:sp>
        <p:nvSpPr>
          <p:cNvPr id="4" name="Content Placeholder 3">
            <a:extLst>
              <a:ext uri="{FF2B5EF4-FFF2-40B4-BE49-F238E27FC236}">
                <a16:creationId xmlns:a16="http://schemas.microsoft.com/office/drawing/2014/main" id="{6DFB2712-46E0-010A-6653-A0B21CED6C1E}"/>
              </a:ext>
            </a:extLst>
          </p:cNvPr>
          <p:cNvSpPr>
            <a:spLocks noGrp="1"/>
          </p:cNvSpPr>
          <p:nvPr>
            <p:ph idx="1"/>
          </p:nvPr>
        </p:nvSpPr>
        <p:spPr/>
        <p:txBody>
          <a:bodyPr>
            <a:normAutofit fontScale="92500" lnSpcReduction="20000"/>
          </a:bodyPr>
          <a:lstStyle/>
          <a:p>
            <a:r>
              <a:rPr lang="en-US" sz="1800" dirty="0">
                <a:effectLst/>
                <a:latin typeface="Times New Roman" panose="02020603050405020304" pitchFamily="18" charset="0"/>
                <a:ea typeface="Times New Roman" panose="02020603050405020304" pitchFamily="18" charset="0"/>
              </a:rPr>
              <a:t>Event management is a glamorous and exciting profession which demands a lot of hard work and dynamism. As the name suggests, it means conceptualizing, planning, organizing and finally executing an event. The event could be of any type – wedding, birthdays, fests etc. This industry is just eight years old in India, but holds a lot of promise for expansion. It offers enormous scope for ambitious young people. Event management is the planning and implementation of events, large and small that meet the marketing goals of an organization. Event management is an area that is growing rapidly, and is expected to have a better growth rate in the next decade. Typical events organized by professional event managers include product launches, parties, sponsored events, sporting events, competitions, concerts and festivals, fundraisers, trade shows, corporate open days, seminars.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There is a scope for further development in our project to a great extent. A number of features can be added to this system in future like adding events like seminar, awards show </a:t>
            </a:r>
            <a:r>
              <a:rPr lang="en-US" sz="1800" dirty="0" err="1">
                <a:effectLst/>
                <a:latin typeface="Times New Roman" panose="02020603050405020304" pitchFamily="18" charset="0"/>
                <a:ea typeface="Times New Roman" panose="02020603050405020304" pitchFamily="18" charset="0"/>
              </a:rPr>
              <a:t>etc</a:t>
            </a:r>
            <a:r>
              <a:rPr lang="en-US" sz="1800" dirty="0">
                <a:effectLst/>
                <a:latin typeface="Times New Roman" panose="02020603050405020304" pitchFamily="18" charset="0"/>
                <a:ea typeface="Times New Roman" panose="02020603050405020304" pitchFamily="18" charset="0"/>
              </a:rPr>
              <a:t> and adding multiple services to the events and search event by date too. Another feature we wished to implement was providing subscribed user 5% off.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These features could have implemented unless the time did not limit us. </a:t>
            </a:r>
            <a:endParaRPr lang="en-IN" dirty="0"/>
          </a:p>
        </p:txBody>
      </p:sp>
    </p:spTree>
    <p:extLst>
      <p:ext uri="{BB962C8B-B14F-4D97-AF65-F5344CB8AC3E}">
        <p14:creationId xmlns:p14="http://schemas.microsoft.com/office/powerpoint/2010/main" val="221531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D38A-225F-1589-7AF0-13490D1D527D}"/>
              </a:ext>
            </a:extLst>
          </p:cNvPr>
          <p:cNvSpPr>
            <a:spLocks noGrp="1"/>
          </p:cNvSpPr>
          <p:nvPr>
            <p:ph type="title"/>
          </p:nvPr>
        </p:nvSpPr>
        <p:spPr>
          <a:xfrm>
            <a:off x="677334" y="596900"/>
            <a:ext cx="8596668" cy="749300"/>
          </a:xfrm>
        </p:spPr>
        <p:txBody>
          <a:bodyPr/>
          <a:lstStyle/>
          <a:p>
            <a:r>
              <a:rPr lang="en-IN" dirty="0"/>
              <a:t>Technology Description</a:t>
            </a:r>
          </a:p>
        </p:txBody>
      </p:sp>
      <p:sp>
        <p:nvSpPr>
          <p:cNvPr id="3" name="Content Placeholder 2">
            <a:extLst>
              <a:ext uri="{FF2B5EF4-FFF2-40B4-BE49-F238E27FC236}">
                <a16:creationId xmlns:a16="http://schemas.microsoft.com/office/drawing/2014/main" id="{DC8A18DD-DA03-270C-78E1-1EE875702CF5}"/>
              </a:ext>
            </a:extLst>
          </p:cNvPr>
          <p:cNvSpPr>
            <a:spLocks noGrp="1"/>
          </p:cNvSpPr>
          <p:nvPr>
            <p:ph idx="1"/>
          </p:nvPr>
        </p:nvSpPr>
        <p:spPr/>
        <p:txBody>
          <a:bodyPr>
            <a:normAutofit lnSpcReduction="10000"/>
          </a:bodyPr>
          <a:lstStyle/>
          <a:p>
            <a:r>
              <a:rPr lang="en-US" dirty="0">
                <a:latin typeface="Adobe Arabic" pitchFamily="18" charset="-78"/>
                <a:cs typeface="Adobe Arabic" pitchFamily="18" charset="-78"/>
              </a:rPr>
              <a:t>Java is an object-oriented programming language developed by Sun Microsystems, and it was released in 1995.</a:t>
            </a:r>
          </a:p>
          <a:p>
            <a:r>
              <a:rPr lang="en-US" dirty="0">
                <a:latin typeface="Adobe Arabic" pitchFamily="18" charset="-78"/>
                <a:cs typeface="Adobe Arabic" pitchFamily="18" charset="-78"/>
              </a:rPr>
              <a:t>James Gosling initially developed Java in Sun Microsystems .</a:t>
            </a:r>
          </a:p>
          <a:p>
            <a:r>
              <a:rPr lang="en-US" dirty="0">
                <a:latin typeface="Adobe Arabic" pitchFamily="18" charset="-78"/>
                <a:cs typeface="Adobe Arabic" pitchFamily="18" charset="-78"/>
              </a:rPr>
              <a:t>Java is a set of features of C and C++. It has obtained its format from C, and OOP features from C++.</a:t>
            </a:r>
          </a:p>
          <a:p>
            <a:r>
              <a:rPr lang="en-US" dirty="0">
                <a:latin typeface="Adobe Arabic" pitchFamily="18" charset="-78"/>
                <a:cs typeface="Adobe Arabic" pitchFamily="18" charset="-78"/>
              </a:rPr>
              <a:t>Java programs are platform independent which means they can be run on any operating system with any processor as long as the Java interpreter is available on that system.</a:t>
            </a:r>
          </a:p>
          <a:p>
            <a:r>
              <a:rPr lang="en-US" dirty="0">
                <a:latin typeface="Adobe Arabic" pitchFamily="18" charset="-78"/>
                <a:cs typeface="Adobe Arabic" pitchFamily="18" charset="-78"/>
              </a:rPr>
              <a:t>Java code that runs on one platform does not need to be recompiled to run on another platform; it's called write once, run anywhere(WORA).</a:t>
            </a:r>
          </a:p>
          <a:p>
            <a:r>
              <a:rPr lang="en-US" dirty="0">
                <a:latin typeface="Adobe Arabic" pitchFamily="18" charset="-78"/>
                <a:cs typeface="Adobe Arabic" pitchFamily="18" charset="-78"/>
              </a:rPr>
              <a:t>Java Virtual Machine (JVM) executes Java code, but it has been written in platform-specific languages such as C/C++/ASM, etc. JVM is not written in Java and hence cannot be platform independent, and Java interpreter is a part of JVM.</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758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1DD31-47AA-E28D-6FA6-DD1E397A1B3C}"/>
              </a:ext>
            </a:extLst>
          </p:cNvPr>
          <p:cNvSpPr>
            <a:spLocks noGrp="1"/>
          </p:cNvSpPr>
          <p:nvPr>
            <p:ph type="title"/>
          </p:nvPr>
        </p:nvSpPr>
        <p:spPr>
          <a:xfrm>
            <a:off x="2655763" y="2352964"/>
            <a:ext cx="8596668" cy="1320800"/>
          </a:xfrm>
        </p:spPr>
        <p:txBody>
          <a:bodyPr>
            <a:normAutofit/>
          </a:bodyPr>
          <a:lstStyle/>
          <a:p>
            <a:r>
              <a:rPr lang="en-IN" sz="4800" dirty="0"/>
              <a:t>Thank you</a:t>
            </a:r>
          </a:p>
        </p:txBody>
      </p:sp>
    </p:spTree>
    <p:extLst>
      <p:ext uri="{BB962C8B-B14F-4D97-AF65-F5344CB8AC3E}">
        <p14:creationId xmlns:p14="http://schemas.microsoft.com/office/powerpoint/2010/main" val="3873174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680E-BF92-6DF1-4B16-60A72453224D}"/>
              </a:ext>
            </a:extLst>
          </p:cNvPr>
          <p:cNvSpPr>
            <a:spLocks noGrp="1"/>
          </p:cNvSpPr>
          <p:nvPr>
            <p:ph type="title"/>
          </p:nvPr>
        </p:nvSpPr>
        <p:spPr>
          <a:xfrm>
            <a:off x="677334" y="560962"/>
            <a:ext cx="8596668" cy="1320800"/>
          </a:xfrm>
        </p:spPr>
        <p:txBody>
          <a:bodyPr/>
          <a:lstStyle/>
          <a:p>
            <a:r>
              <a:rPr lang="en-IN" dirty="0"/>
              <a:t>Features of Java</a:t>
            </a:r>
          </a:p>
        </p:txBody>
      </p:sp>
      <p:sp>
        <p:nvSpPr>
          <p:cNvPr id="3" name="Content Placeholder 2">
            <a:extLst>
              <a:ext uri="{FF2B5EF4-FFF2-40B4-BE49-F238E27FC236}">
                <a16:creationId xmlns:a16="http://schemas.microsoft.com/office/drawing/2014/main" id="{5DB9E199-FD59-C528-9E0A-2E107159C12A}"/>
              </a:ext>
            </a:extLst>
          </p:cNvPr>
          <p:cNvSpPr>
            <a:spLocks noGrp="1"/>
          </p:cNvSpPr>
          <p:nvPr>
            <p:ph idx="1"/>
          </p:nvPr>
        </p:nvSpPr>
        <p:spPr>
          <a:xfrm>
            <a:off x="677334" y="1624519"/>
            <a:ext cx="8596668" cy="4416843"/>
          </a:xfrm>
        </p:spPr>
        <p:txBody>
          <a:bodyPr>
            <a:noAutofit/>
          </a:bodyPr>
          <a:lstStyle/>
          <a:p>
            <a:r>
              <a:rPr lang="en-US" sz="1600" dirty="0">
                <a:latin typeface="Times New Roman" panose="02020603050405020304" pitchFamily="18" charset="0"/>
                <a:cs typeface="Times New Roman" panose="02020603050405020304" pitchFamily="18" charset="0"/>
              </a:rPr>
              <a:t>Object-Oriented - Java supports the features of object-oriented programming. Its object model is simple and easy to expand.</a:t>
            </a:r>
          </a:p>
          <a:p>
            <a:r>
              <a:rPr lang="en-US" sz="1600" dirty="0">
                <a:latin typeface="Times New Roman" panose="02020603050405020304" pitchFamily="18" charset="0"/>
                <a:cs typeface="Times New Roman" panose="02020603050405020304" pitchFamily="18" charset="0"/>
              </a:rPr>
              <a:t>Platform independent - Java application programs written in one Operating system can able to run on any Operating system.</a:t>
            </a:r>
          </a:p>
          <a:p>
            <a:r>
              <a:rPr lang="en-US" sz="1600" dirty="0">
                <a:latin typeface="Times New Roman" panose="02020603050405020304" pitchFamily="18" charset="0"/>
                <a:cs typeface="Times New Roman" panose="02020603050405020304" pitchFamily="18" charset="0"/>
              </a:rPr>
              <a:t>Secure - Java provides a wide range of protection from viruses and malicious programs.  It ensures that there will be no damage and no security will be broken.</a:t>
            </a:r>
          </a:p>
          <a:p>
            <a:r>
              <a:rPr lang="en-US" sz="1600" dirty="0">
                <a:latin typeface="Times New Roman" panose="02020603050405020304" pitchFamily="18" charset="0"/>
                <a:cs typeface="Times New Roman" panose="02020603050405020304" pitchFamily="18" charset="0"/>
              </a:rPr>
              <a:t>Portable - Java provides us with the concept of portability. Running the same program with Java on different platforms is possible.</a:t>
            </a:r>
          </a:p>
          <a:p>
            <a:r>
              <a:rPr lang="en-US" sz="1600" dirty="0">
                <a:latin typeface="Times New Roman" panose="02020603050405020304" pitchFamily="18" charset="0"/>
                <a:cs typeface="Times New Roman" panose="02020603050405020304" pitchFamily="18" charset="0"/>
              </a:rPr>
              <a:t>Robust - During the development of the program, it helps us to find possible mistakes as soon as possible.</a:t>
            </a:r>
          </a:p>
          <a:p>
            <a:r>
              <a:rPr lang="en-US" sz="1600" dirty="0">
                <a:latin typeface="Times New Roman" panose="02020603050405020304" pitchFamily="18" charset="0"/>
                <a:cs typeface="Times New Roman" panose="02020603050405020304" pitchFamily="18" charset="0"/>
              </a:rPr>
              <a:t>Multi-threaded - The multithreading programming feature in Java allows you to write a program that performs several different tasks simultaneously.</a:t>
            </a:r>
          </a:p>
          <a:p>
            <a:r>
              <a:rPr lang="en-US" sz="1600" dirty="0">
                <a:latin typeface="Times New Roman" panose="02020603050405020304" pitchFamily="18" charset="0"/>
                <a:cs typeface="Times New Roman" panose="02020603050405020304" pitchFamily="18" charset="0"/>
              </a:rPr>
              <a:t>Distributed - Java is designed for distributed Internet environments as it manages the TCP/IP protocol.</a:t>
            </a: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13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55C0B2BE-3AB8-4104-2A20-0F30BE40FB2C}"/>
              </a:ext>
            </a:extLst>
          </p:cNvPr>
          <p:cNvGraphicFramePr>
            <a:graphicFrameLocks/>
          </p:cNvGraphicFramePr>
          <p:nvPr>
            <p:extLst>
              <p:ext uri="{D42A27DB-BD31-4B8C-83A1-F6EECF244321}">
                <p14:modId xmlns:p14="http://schemas.microsoft.com/office/powerpoint/2010/main" val="935336657"/>
              </p:ext>
            </p:extLst>
          </p:nvPr>
        </p:nvGraphicFramePr>
        <p:xfrm>
          <a:off x="1612900" y="292100"/>
          <a:ext cx="8077200"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29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7797-6CDD-4C83-C064-D3927EE74C5F}"/>
              </a:ext>
            </a:extLst>
          </p:cNvPr>
          <p:cNvSpPr>
            <a:spLocks noGrp="1"/>
          </p:cNvSpPr>
          <p:nvPr>
            <p:ph type="title"/>
          </p:nvPr>
        </p:nvSpPr>
        <p:spPr/>
        <p:txBody>
          <a:bodyPr/>
          <a:lstStyle/>
          <a:p>
            <a:r>
              <a:rPr lang="en-IN" dirty="0"/>
              <a:t>Specifications:-</a:t>
            </a:r>
          </a:p>
        </p:txBody>
      </p:sp>
      <p:sp>
        <p:nvSpPr>
          <p:cNvPr id="3" name="Content Placeholder 2">
            <a:extLst>
              <a:ext uri="{FF2B5EF4-FFF2-40B4-BE49-F238E27FC236}">
                <a16:creationId xmlns:a16="http://schemas.microsoft.com/office/drawing/2014/main" id="{050F9FE7-4D98-74B3-F0FB-4F5A1F854E10}"/>
              </a:ext>
            </a:extLst>
          </p:cNvPr>
          <p:cNvSpPr>
            <a:spLocks noGrp="1"/>
          </p:cNvSpPr>
          <p:nvPr>
            <p:ph idx="1"/>
          </p:nvPr>
        </p:nvSpPr>
        <p:spPr/>
        <p:txBody>
          <a:bodyPr/>
          <a:lstStyle/>
          <a:p>
            <a:pPr>
              <a:buFont typeface="Wingdings" pitchFamily="2" charset="2"/>
              <a:buChar char="§"/>
            </a:pPr>
            <a:r>
              <a:rPr lang="en-US" dirty="0">
                <a:latin typeface="Adobe Arabic" pitchFamily="18" charset="-78"/>
                <a:cs typeface="Adobe Arabic" pitchFamily="18" charset="-78"/>
              </a:rPr>
              <a:t>Front End                             :   </a:t>
            </a:r>
            <a:r>
              <a:rPr lang="en-US" dirty="0" err="1">
                <a:latin typeface="Adobe Arabic" pitchFamily="18" charset="-78"/>
                <a:cs typeface="Adobe Arabic" pitchFamily="18" charset="-78"/>
              </a:rPr>
              <a:t>ReactJs</a:t>
            </a:r>
            <a:endParaRPr lang="en-US" dirty="0">
              <a:latin typeface="Adobe Arabic" pitchFamily="18" charset="-78"/>
              <a:cs typeface="Adobe Arabic" pitchFamily="18" charset="-78"/>
            </a:endParaRPr>
          </a:p>
          <a:p>
            <a:pPr>
              <a:buFont typeface="Wingdings" pitchFamily="2" charset="2"/>
              <a:buChar char="§"/>
            </a:pPr>
            <a:r>
              <a:rPr lang="en-US" dirty="0">
                <a:latin typeface="Adobe Arabic" pitchFamily="18" charset="-78"/>
                <a:cs typeface="Adobe Arabic" pitchFamily="18" charset="-78"/>
              </a:rPr>
              <a:t>Back End                             :   Spring Boot(Java)</a:t>
            </a:r>
          </a:p>
          <a:p>
            <a:pPr>
              <a:buFont typeface="Wingdings" pitchFamily="2" charset="2"/>
              <a:buChar char="§"/>
            </a:pPr>
            <a:r>
              <a:rPr lang="en-US" dirty="0">
                <a:latin typeface="Adobe Arabic" pitchFamily="18" charset="-78"/>
                <a:cs typeface="Adobe Arabic" pitchFamily="18" charset="-78"/>
              </a:rPr>
              <a:t>Database                              :    MySQL</a:t>
            </a:r>
          </a:p>
          <a:p>
            <a:pPr>
              <a:buNone/>
            </a:pPr>
            <a:endParaRPr lang="en-US" dirty="0">
              <a:latin typeface="Adobe Arabic" pitchFamily="18" charset="-78"/>
              <a:cs typeface="Adobe Arabic" pitchFamily="18" charset="-78"/>
            </a:endParaRPr>
          </a:p>
          <a:p>
            <a:endParaRPr lang="en-IN" dirty="0"/>
          </a:p>
        </p:txBody>
      </p:sp>
    </p:spTree>
    <p:extLst>
      <p:ext uri="{BB962C8B-B14F-4D97-AF65-F5344CB8AC3E}">
        <p14:creationId xmlns:p14="http://schemas.microsoft.com/office/powerpoint/2010/main" val="4199897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459B-1F18-0880-BA62-5A7006C92D2A}"/>
              </a:ext>
            </a:extLst>
          </p:cNvPr>
          <p:cNvSpPr>
            <a:spLocks noGrp="1"/>
          </p:cNvSpPr>
          <p:nvPr>
            <p:ph type="title"/>
          </p:nvPr>
        </p:nvSpPr>
        <p:spPr/>
        <p:txBody>
          <a:bodyPr/>
          <a:lstStyle/>
          <a:p>
            <a:r>
              <a:rPr lang="en-IN" dirty="0"/>
              <a:t>Frontend-</a:t>
            </a:r>
            <a:r>
              <a:rPr lang="en-IN" dirty="0" err="1"/>
              <a:t>ReactJs</a:t>
            </a:r>
            <a:endParaRPr lang="en-IN" dirty="0"/>
          </a:p>
        </p:txBody>
      </p:sp>
      <p:sp>
        <p:nvSpPr>
          <p:cNvPr id="3" name="Content Placeholder 2">
            <a:extLst>
              <a:ext uri="{FF2B5EF4-FFF2-40B4-BE49-F238E27FC236}">
                <a16:creationId xmlns:a16="http://schemas.microsoft.com/office/drawing/2014/main" id="{6DE31B72-8DAD-2208-D2CB-BEAAB38F3591}"/>
              </a:ext>
            </a:extLst>
          </p:cNvPr>
          <p:cNvSpPr>
            <a:spLocks noGrp="1"/>
          </p:cNvSpPr>
          <p:nvPr>
            <p:ph idx="1"/>
          </p:nvPr>
        </p:nvSpPr>
        <p:spPr/>
        <p:txBody>
          <a:bodyPr/>
          <a:lstStyle/>
          <a:p>
            <a:r>
              <a:rPr lang="en-IN" sz="1800" dirty="0">
                <a:solidFill>
                  <a:schemeClr val="tx1"/>
                </a:solidFill>
                <a:effectLst/>
                <a:latin typeface="Times New Roman" panose="02020603050405020304" pitchFamily="18" charset="0"/>
                <a:ea typeface="Times New Roman" panose="02020603050405020304" pitchFamily="18" charset="0"/>
              </a:rPr>
              <a:t>React is a library which is developed by Facebook are utilized to implement the frontend.  </a:t>
            </a:r>
          </a:p>
          <a:p>
            <a:r>
              <a:rPr lang="en-IN" sz="1800" dirty="0">
                <a:solidFill>
                  <a:schemeClr val="tx1"/>
                </a:solidFill>
                <a:effectLst/>
                <a:latin typeface="Times New Roman" panose="02020603050405020304" pitchFamily="18" charset="0"/>
                <a:ea typeface="Times New Roman" panose="02020603050405020304" pitchFamily="18" charset="0"/>
              </a:rPr>
              <a:t> React (also known as React.js or ReactJS) is a </a:t>
            </a:r>
            <a:r>
              <a:rPr lang="en-IN" sz="1800" u="none" strike="noStrike" dirty="0">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free  and  open-source</a:t>
            </a:r>
            <a:r>
              <a:rPr lang="en-IN" sz="1800" u="none" strike="noStrike" dirty="0">
                <a:solidFill>
                  <a:schemeClr val="tx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front-end</a:t>
            </a:r>
            <a:r>
              <a:rPr lang="en-IN" sz="1800" u="none" strike="noStrike" dirty="0">
                <a:solidFill>
                  <a:schemeClr val="tx1"/>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 JavaScript  library </a:t>
            </a:r>
            <a:r>
              <a:rPr lang="en-IN" sz="1800" dirty="0">
                <a:solidFill>
                  <a:schemeClr val="tx1"/>
                </a:solidFill>
                <a:effectLst/>
                <a:latin typeface="Times New Roman" panose="02020603050405020304" pitchFamily="18" charset="0"/>
                <a:ea typeface="Times New Roman" panose="02020603050405020304" pitchFamily="18" charset="0"/>
              </a:rPr>
              <a:t>for building </a:t>
            </a:r>
            <a:r>
              <a:rPr lang="en-IN" sz="1800" u="none" strike="noStrike" dirty="0">
                <a:solidFill>
                  <a:schemeClr val="tx1"/>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user interfaces o</a:t>
            </a:r>
            <a:r>
              <a:rPr lang="en-IN" sz="1800" dirty="0">
                <a:solidFill>
                  <a:schemeClr val="tx1"/>
                </a:solidFill>
                <a:effectLst/>
                <a:latin typeface="Times New Roman" panose="02020603050405020304" pitchFamily="18" charset="0"/>
                <a:ea typeface="Times New Roman" panose="02020603050405020304" pitchFamily="18" charset="0"/>
              </a:rPr>
              <a:t>r UI components. </a:t>
            </a:r>
          </a:p>
          <a:p>
            <a:r>
              <a:rPr lang="en-IN" dirty="0">
                <a:solidFill>
                  <a:schemeClr val="tx1"/>
                </a:solidFill>
                <a:latin typeface="Times New Roman" panose="02020603050405020304" pitchFamily="18" charset="0"/>
              </a:rPr>
              <a:t>It helps to create impressive web applications that require minimal effort.</a:t>
            </a:r>
          </a:p>
          <a:p>
            <a:r>
              <a:rPr lang="en-IN" dirty="0">
                <a:solidFill>
                  <a:schemeClr val="tx1"/>
                </a:solidFill>
                <a:latin typeface="Times New Roman" panose="02020603050405020304" pitchFamily="18" charset="0"/>
              </a:rPr>
              <a:t>It also improve the speed of the application.</a:t>
            </a:r>
          </a:p>
          <a:p>
            <a:r>
              <a:rPr lang="en-IN" dirty="0">
                <a:solidFill>
                  <a:schemeClr val="tx1"/>
                </a:solidFill>
                <a:latin typeface="Times New Roman" panose="02020603050405020304" pitchFamily="18" charset="0"/>
              </a:rPr>
              <a:t>We can also reuse the code whenever required.</a:t>
            </a:r>
          </a:p>
          <a:p>
            <a:r>
              <a:rPr lang="en-IN" dirty="0">
                <a:solidFill>
                  <a:schemeClr val="tx1"/>
                </a:solidFill>
                <a:latin typeface="Times New Roman" panose="02020603050405020304" pitchFamily="18" charset="0"/>
              </a:rPr>
              <a:t>It offers a scope where the developer can test and debug their codes with the help of native tools.</a:t>
            </a:r>
            <a:endParaRPr lang="en-IN" dirty="0">
              <a:solidFill>
                <a:schemeClr val="tx1"/>
              </a:solidFill>
            </a:endParaRPr>
          </a:p>
        </p:txBody>
      </p:sp>
    </p:spTree>
    <p:extLst>
      <p:ext uri="{BB962C8B-B14F-4D97-AF65-F5344CB8AC3E}">
        <p14:creationId xmlns:p14="http://schemas.microsoft.com/office/powerpoint/2010/main" val="182284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D326-CE6D-6654-8FA1-ECE5187EC4FD}"/>
              </a:ext>
            </a:extLst>
          </p:cNvPr>
          <p:cNvSpPr>
            <a:spLocks noGrp="1"/>
          </p:cNvSpPr>
          <p:nvPr>
            <p:ph type="title"/>
          </p:nvPr>
        </p:nvSpPr>
        <p:spPr/>
        <p:txBody>
          <a:bodyPr/>
          <a:lstStyle/>
          <a:p>
            <a:r>
              <a:rPr lang="en-IN" dirty="0"/>
              <a:t>Backend-Spring-Boot</a:t>
            </a:r>
          </a:p>
        </p:txBody>
      </p:sp>
      <p:sp>
        <p:nvSpPr>
          <p:cNvPr id="3" name="Content Placeholder 2">
            <a:extLst>
              <a:ext uri="{FF2B5EF4-FFF2-40B4-BE49-F238E27FC236}">
                <a16:creationId xmlns:a16="http://schemas.microsoft.com/office/drawing/2014/main" id="{18094FF8-AAD5-670A-B82E-E0723906DCD4}"/>
              </a:ext>
            </a:extLst>
          </p:cNvPr>
          <p:cNvSpPr>
            <a:spLocks noGrp="1"/>
          </p:cNvSpPr>
          <p:nvPr>
            <p:ph idx="1"/>
          </p:nvPr>
        </p:nvSpPr>
        <p:spPr/>
        <p:txBody>
          <a:bodyPr/>
          <a:lstStyle/>
          <a:p>
            <a:r>
              <a:rPr lang="en-IN" sz="1800" dirty="0">
                <a:solidFill>
                  <a:schemeClr val="tx1"/>
                </a:solidFill>
                <a:effectLst/>
                <a:latin typeface="Times New Roman" panose="02020603050405020304" pitchFamily="18" charset="0"/>
                <a:ea typeface="Times New Roman" panose="02020603050405020304" pitchFamily="18" charset="0"/>
              </a:rPr>
              <a:t>This is used to connect MYSQL and fetch data from database and store the data in database.   </a:t>
            </a:r>
          </a:p>
          <a:p>
            <a:r>
              <a:rPr lang="en-IN" dirty="0">
                <a:solidFill>
                  <a:schemeClr val="tx1"/>
                </a:solidFill>
                <a:latin typeface="Times New Roman" panose="02020603050405020304" pitchFamily="18" charset="0"/>
                <a:ea typeface="Times New Roman" panose="02020603050405020304" pitchFamily="18" charset="0"/>
              </a:rPr>
              <a:t>It provide default configuration to build spring powered framework.</a:t>
            </a:r>
          </a:p>
          <a:p>
            <a:r>
              <a:rPr lang="en-IN" dirty="0">
                <a:solidFill>
                  <a:schemeClr val="tx1"/>
                </a:solidFill>
                <a:latin typeface="Times New Roman" panose="02020603050405020304" pitchFamily="18" charset="0"/>
                <a:ea typeface="Times New Roman" panose="02020603050405020304" pitchFamily="18" charset="0"/>
              </a:rPr>
              <a:t>There is no need to build config. manually and no requirement for a deployment descriptor.</a:t>
            </a:r>
          </a:p>
          <a:p>
            <a:r>
              <a:rPr lang="en-IN" dirty="0">
                <a:solidFill>
                  <a:schemeClr val="tx1"/>
                </a:solidFill>
                <a:latin typeface="Times New Roman" panose="02020603050405020304" pitchFamily="18" charset="0"/>
                <a:ea typeface="Times New Roman" panose="02020603050405020304" pitchFamily="18" charset="0"/>
              </a:rPr>
              <a:t>It avoids boilerplate and wraps the dependencies together in a single unit.</a:t>
            </a:r>
          </a:p>
          <a:p>
            <a:r>
              <a:rPr lang="en-IN" dirty="0">
                <a:solidFill>
                  <a:schemeClr val="tx1"/>
                </a:solidFill>
                <a:latin typeface="Times New Roman" panose="02020603050405020304" pitchFamily="18" charset="0"/>
                <a:ea typeface="Times New Roman" panose="02020603050405020304" pitchFamily="18" charset="0"/>
              </a:rPr>
              <a:t>It reduces development time and increases productivity.</a:t>
            </a:r>
          </a:p>
          <a:p>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0783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DE58-85AB-C66B-98E8-C5218042F48B}"/>
              </a:ext>
            </a:extLst>
          </p:cNvPr>
          <p:cNvSpPr>
            <a:spLocks noGrp="1"/>
          </p:cNvSpPr>
          <p:nvPr>
            <p:ph type="title"/>
          </p:nvPr>
        </p:nvSpPr>
        <p:spPr/>
        <p:txBody>
          <a:bodyPr/>
          <a:lstStyle/>
          <a:p>
            <a:r>
              <a:rPr lang="en-IN" dirty="0"/>
              <a:t>Database-MySQL</a:t>
            </a:r>
          </a:p>
        </p:txBody>
      </p:sp>
      <p:sp>
        <p:nvSpPr>
          <p:cNvPr id="3" name="Content Placeholder 2">
            <a:extLst>
              <a:ext uri="{FF2B5EF4-FFF2-40B4-BE49-F238E27FC236}">
                <a16:creationId xmlns:a16="http://schemas.microsoft.com/office/drawing/2014/main" id="{3C67D447-CDA2-A7F8-3155-22596032BC9D}"/>
              </a:ext>
            </a:extLst>
          </p:cNvPr>
          <p:cNvSpPr>
            <a:spLocks noGrp="1"/>
          </p:cNvSpPr>
          <p:nvPr>
            <p:ph idx="1"/>
          </p:nvPr>
        </p:nvSpPr>
        <p:spPr/>
        <p:txBody>
          <a:bodyPr>
            <a:normAutofit lnSpcReduction="10000"/>
          </a:bodyPr>
          <a:lstStyle/>
          <a:p>
            <a:r>
              <a:rPr lang="en-US" dirty="0">
                <a:latin typeface="Adobe Arabic" pitchFamily="18" charset="-78"/>
                <a:cs typeface="Adobe Arabic" pitchFamily="18" charset="-78"/>
              </a:rPr>
              <a:t>It is a very powerful program in its own right. It handles a large subset of the functionality of the most expensive and powerful database packages.</a:t>
            </a:r>
          </a:p>
          <a:p>
            <a:r>
              <a:rPr lang="en-US" dirty="0">
                <a:latin typeface="Adobe Arabic" pitchFamily="18" charset="-78"/>
                <a:cs typeface="Adobe Arabic" pitchFamily="18" charset="-78"/>
              </a:rPr>
              <a:t>MySQL uses a standard form of the well-known SQL data language.</a:t>
            </a:r>
          </a:p>
          <a:p>
            <a:r>
              <a:rPr lang="en-US" dirty="0">
                <a:latin typeface="Adobe Arabic" pitchFamily="18" charset="-78"/>
                <a:cs typeface="Adobe Arabic" pitchFamily="18" charset="-78"/>
              </a:rPr>
              <a:t>It works on many operating systems and with many languages including PHP, PERL, C, C++, JAVA, etc.</a:t>
            </a:r>
          </a:p>
          <a:p>
            <a:r>
              <a:rPr lang="en-US" dirty="0">
                <a:latin typeface="Adobe Arabic" pitchFamily="18" charset="-78"/>
                <a:cs typeface="Adobe Arabic" pitchFamily="18" charset="-78"/>
              </a:rPr>
              <a:t>It works very quickly and works well even with large data sets.</a:t>
            </a:r>
          </a:p>
          <a:p>
            <a:r>
              <a:rPr lang="en-US" dirty="0">
                <a:latin typeface="Adobe Arabic" pitchFamily="18" charset="-78"/>
                <a:cs typeface="Adobe Arabic" pitchFamily="18" charset="-78"/>
              </a:rPr>
              <a:t>It is very friendly to PHP, the most appreciated language for web development.</a:t>
            </a:r>
          </a:p>
          <a:p>
            <a:r>
              <a:rPr lang="en-US" dirty="0">
                <a:latin typeface="Adobe Arabic" pitchFamily="18" charset="-78"/>
                <a:cs typeface="Adobe Arabic" pitchFamily="18" charset="-78"/>
              </a:rPr>
              <a:t>It supports large databases, up to 50 million rows or more in a table. The default file size limit for a table is 4GB, but you can increase this (if your operating system can handle it) to a theoretical limit of 8 million terabytes (TB).</a:t>
            </a:r>
          </a:p>
          <a:p>
            <a:r>
              <a:rPr lang="en-US" dirty="0">
                <a:latin typeface="Adobe Arabic" pitchFamily="18" charset="-78"/>
                <a:cs typeface="Adobe Arabic" pitchFamily="18" charset="-78"/>
              </a:rPr>
              <a:t>It is customizable. The open-source GPL license allows programmers to modify the MySQL software to fit their own specific environments.</a:t>
            </a:r>
          </a:p>
          <a:p>
            <a:endParaRPr lang="en-US" dirty="0">
              <a:latin typeface="Adobe Arabic" pitchFamily="18" charset="-78"/>
              <a:cs typeface="Adobe Arabic" pitchFamily="18" charset="-78"/>
            </a:endParaRPr>
          </a:p>
          <a:p>
            <a:endParaRPr lang="en-IN" dirty="0"/>
          </a:p>
        </p:txBody>
      </p:sp>
    </p:spTree>
    <p:extLst>
      <p:ext uri="{BB962C8B-B14F-4D97-AF65-F5344CB8AC3E}">
        <p14:creationId xmlns:p14="http://schemas.microsoft.com/office/powerpoint/2010/main" val="3124866833"/>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478</TotalTime>
  <Words>1360</Words>
  <Application>Microsoft Office PowerPoint</Application>
  <PresentationFormat>Widescreen</PresentationFormat>
  <Paragraphs>114</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Adobe Arabic</vt:lpstr>
      <vt:lpstr>Arial</vt:lpstr>
      <vt:lpstr>Times New Roman</vt:lpstr>
      <vt:lpstr>Trebuchet MS</vt:lpstr>
      <vt:lpstr>Wingdings</vt:lpstr>
      <vt:lpstr>Wingdings 3</vt:lpstr>
      <vt:lpstr>Facet</vt:lpstr>
      <vt:lpstr>INSTITUTE FOR ADVANCED COMPUTING        AND SOFTWARE DEVELOPMENT AKURDI, PUNE   Documentation On    “Event Management System” PG-DAC MARCH 2022 </vt:lpstr>
      <vt:lpstr>Contents:-</vt:lpstr>
      <vt:lpstr>Technology Description</vt:lpstr>
      <vt:lpstr>Features of Java</vt:lpstr>
      <vt:lpstr>PowerPoint Presentation</vt:lpstr>
      <vt:lpstr>Specifications:-</vt:lpstr>
      <vt:lpstr>Frontend-ReactJs</vt:lpstr>
      <vt:lpstr>Backend-Spring-Boot</vt:lpstr>
      <vt:lpstr>Database-MySQL</vt:lpstr>
      <vt:lpstr>H/W &amp; S/W Requirements</vt:lpstr>
      <vt:lpstr>Introduction:-</vt:lpstr>
      <vt:lpstr>               DATA FLOW DIAGRAM(DFD)</vt:lpstr>
      <vt:lpstr>FLOWCHART</vt:lpstr>
      <vt:lpstr>ER Diagram</vt:lpstr>
      <vt:lpstr>SNAPSHOT:-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Management System</dc:title>
  <dc:creator>Geetika Kumari</dc:creator>
  <cp:lastModifiedBy>Geetika Kumari</cp:lastModifiedBy>
  <cp:revision>8</cp:revision>
  <dcterms:created xsi:type="dcterms:W3CDTF">2022-09-23T13:31:56Z</dcterms:created>
  <dcterms:modified xsi:type="dcterms:W3CDTF">2022-09-27T09:13:51Z</dcterms:modified>
</cp:coreProperties>
</file>